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4" r:id="rId6"/>
    <p:sldId id="265" r:id="rId7"/>
    <p:sldId id="266" r:id="rId8"/>
    <p:sldId id="260" r:id="rId9"/>
    <p:sldId id="268" r:id="rId10"/>
    <p:sldId id="269" r:id="rId11"/>
    <p:sldId id="300" r:id="rId12"/>
    <p:sldId id="303" r:id="rId13"/>
    <p:sldId id="304" r:id="rId14"/>
    <p:sldId id="270" r:id="rId15"/>
    <p:sldId id="272" r:id="rId16"/>
    <p:sldId id="273" r:id="rId17"/>
    <p:sldId id="274" r:id="rId18"/>
    <p:sldId id="271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307" r:id="rId43"/>
    <p:sldId id="306" r:id="rId44"/>
    <p:sldId id="305" r:id="rId45"/>
    <p:sldId id="299" r:id="rId46"/>
    <p:sldId id="298" r:id="rId47"/>
    <p:sldId id="261" r:id="rId48"/>
    <p:sldId id="262" r:id="rId49"/>
    <p:sldId id="267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0A2F"/>
    <a:srgbClr val="007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1205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19BE2-1F17-42BB-8B1D-CEF9997A8EC0}" type="datetimeFigureOut">
              <a:rPr lang="en-CA" smtClean="0"/>
              <a:t>2024-05-23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06E72B-6FCB-4E0D-8582-85593E2947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4189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6488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1968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1307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7787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4915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07563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25926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30902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77047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2185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6443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43523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06523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04244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11398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18972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28635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0097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1952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60826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96881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7177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58850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49752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22005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62855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3918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35834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8246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31958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21724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71614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1849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76034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06444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45566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37247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24960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90742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82133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15699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84590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1646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7954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9433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2140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2301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8192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433771AA-4A92-4645-BA9B-68079A900A41}" type="datetime1">
              <a:rPr lang="en-US" smtClean="0"/>
              <a:t>5/23/2024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Planning for Storytelling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72314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48D56-9248-4502-95C8-D1D93A2C48EC}" type="datetime1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8764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09FB1-7112-43B7-BEF2-F20FE690314E}" type="datetime1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10976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9"/>
            <a:ext cx="10077557" cy="73911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C826200-E0FA-42C6-838F-FF6F4F597EB1}" type="datetime1">
              <a:rPr lang="en-US" smtClean="0"/>
              <a:t>5/23/2024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25717" y="161720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1887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1D6C-ECE6-4A70-AD42-C681FD500771}" type="datetime1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2237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28D66-5D37-478A-A226-8DD98066794A}" type="datetime1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0413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B039F-E5C6-4A5E-83D1-3F817A704578}" type="datetime1">
              <a:rPr lang="en-US" smtClean="0"/>
              <a:t>5/23/2024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165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6548-E09D-43E1-9919-9D5E5575A15C}" type="datetime1">
              <a:rPr lang="en-US" smtClean="0"/>
              <a:t>5/23/2024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8482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9ED33-2F69-44F7-B2E8-13A303084934}" type="datetime1">
              <a:rPr lang="en-US" smtClean="0"/>
              <a:t>5/23/2024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92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79EC5-0CB0-4686-8591-E1C663DF10C8}" type="datetime1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61563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F412-B8B3-4D08-AF2D-8BD6A04A948C}" type="datetime1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9833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05C3E3B-ECB7-41F3-84FF-E7DA8649817A}" type="datetime1">
              <a:rPr lang="en-US" smtClean="0"/>
              <a:t>5/23/2024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Planning for Storytelling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029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C4988F-51FD-A61F-E9AB-A9E8AC454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859103"/>
            <a:ext cx="5313400" cy="1978346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Planning for Storytelling</a:t>
            </a:r>
            <a:endParaRPr lang="en-CA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109D53-DFFA-B1B2-389D-C820C0958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2"/>
            <a:ext cx="5313400" cy="315372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Nisha Simon</a:t>
            </a:r>
          </a:p>
          <a:p>
            <a:r>
              <a:rPr lang="en-US" b="1" dirty="0"/>
              <a:t>Christian Muise</a:t>
            </a:r>
          </a:p>
          <a:p>
            <a:r>
              <a:rPr lang="en-CA" b="1" dirty="0"/>
              <a:t>Rogelio E. Cardona-Rivera</a:t>
            </a:r>
          </a:p>
          <a:p>
            <a:r>
              <a:rPr lang="en-CA" b="1" dirty="0"/>
              <a:t>Arnav </a:t>
            </a:r>
            <a:r>
              <a:rPr lang="en-CA" b="1" dirty="0" err="1"/>
              <a:t>Jhala</a:t>
            </a:r>
            <a:r>
              <a:rPr lang="en-CA" b="1" dirty="0"/>
              <a:t> </a:t>
            </a:r>
          </a:p>
          <a:p>
            <a:r>
              <a:rPr lang="en-CA" b="1" dirty="0"/>
              <a:t>Julie Porteous</a:t>
            </a:r>
          </a:p>
          <a:p>
            <a:r>
              <a:rPr lang="en-CA" b="1" dirty="0"/>
              <a:t>R. Michael Young</a:t>
            </a:r>
          </a:p>
          <a:p>
            <a:r>
              <a:rPr lang="en-CA" b="1" dirty="0"/>
              <a:t>Patrik </a:t>
            </a:r>
            <a:r>
              <a:rPr lang="en-CA" b="1" dirty="0" err="1"/>
              <a:t>Haslum</a:t>
            </a:r>
            <a:endParaRPr lang="en-CA" b="1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-7670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1701611" y="285553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Picture 3" descr="Multicolored smoke gradient">
            <a:extLst>
              <a:ext uri="{FF2B5EF4-FFF2-40B4-BE49-F238E27FC236}">
                <a16:creationId xmlns:a16="http://schemas.microsoft.com/office/drawing/2014/main" id="{D483AB02-1FAA-6675-0054-E3E30A6DC1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31" r="24588" b="-1"/>
          <a:stretch/>
        </p:blipFill>
        <p:spPr>
          <a:xfrm>
            <a:off x="6522720" y="10"/>
            <a:ext cx="5669280" cy="6857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92370E-E04C-1106-D747-C0C5E9D65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350" y="216489"/>
            <a:ext cx="5110019" cy="89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065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852682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Who did What? – the plot thickens…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817371"/>
            <a:ext cx="11338623" cy="4538980"/>
          </a:xfrm>
        </p:spPr>
        <p:txBody>
          <a:bodyPr>
            <a:normAutofit/>
          </a:bodyPr>
          <a:lstStyle/>
          <a:p>
            <a:r>
              <a:rPr lang="en-US" sz="3200" dirty="0"/>
              <a:t>Storytelling is a `design’ task </a:t>
            </a:r>
          </a:p>
          <a:p>
            <a:r>
              <a:rPr lang="en-US" sz="3200" dirty="0"/>
              <a:t>– Which phenomenon to model?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Logic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Mistaken belief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Suspense etc.</a:t>
            </a:r>
            <a:endParaRPr lang="en-CA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131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852682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Who did What? – the plot thickens…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817371"/>
            <a:ext cx="11338623" cy="4538980"/>
          </a:xfrm>
        </p:spPr>
        <p:txBody>
          <a:bodyPr>
            <a:normAutofit/>
          </a:bodyPr>
          <a:lstStyle/>
          <a:p>
            <a:r>
              <a:rPr lang="en-US" sz="3200" dirty="0"/>
              <a:t>Storytelling is a `design’ task </a:t>
            </a:r>
          </a:p>
          <a:p>
            <a:r>
              <a:rPr lang="en-US" sz="3200" dirty="0"/>
              <a:t>– Which layer to model?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Plot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Discourse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Narration</a:t>
            </a:r>
            <a:endParaRPr lang="en-CA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063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852682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Who did What? – the plot thickens…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817371"/>
            <a:ext cx="11338623" cy="4538980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Neural based approaches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Story Skeletons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Compilation to Classical Planning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Neurosymbolic</a:t>
            </a:r>
            <a:r>
              <a:rPr lang="en-US" sz="3200" dirty="0"/>
              <a:t> approaches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Story Variations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u="none" strike="noStrike" baseline="0" dirty="0">
                <a:solidFill>
                  <a:srgbClr val="000000"/>
                </a:solidFill>
              </a:rPr>
              <a:t>Directed graphs and branching story trees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</a:rPr>
              <a:t>Large Language Models</a:t>
            </a:r>
            <a:endParaRPr lang="en-US" sz="3200" b="0" i="0" u="none" strike="noStrike" baseline="0" dirty="0">
              <a:solidFill>
                <a:srgbClr val="0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endParaRPr lang="en-US" sz="3200" dirty="0"/>
          </a:p>
          <a:p>
            <a:pPr algn="l"/>
            <a:endParaRPr lang="en-CA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077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852682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Who did What? – the plot thickens…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817371"/>
            <a:ext cx="11338623" cy="4538980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Neural based approaches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Story Skeletons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Compilation to Classical Planning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accent2">
                    <a:lumMod val="75000"/>
                  </a:schemeClr>
                </a:solidFill>
              </a:rPr>
              <a:t>Neurosymbolic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 approaches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Story Variations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u="none" strike="noStrike" baseline="0" dirty="0">
                <a:solidFill>
                  <a:srgbClr val="000000"/>
                </a:solidFill>
              </a:rPr>
              <a:t>Directed graphs and branching story trees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Large Language Models</a:t>
            </a:r>
            <a:endParaRPr lang="en-US" sz="3200" b="0" i="0" u="none" strike="noStrike" baseline="0" dirty="0">
              <a:solidFill>
                <a:schemeClr val="accent2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endParaRPr lang="en-US" sz="3200" dirty="0"/>
          </a:p>
          <a:p>
            <a:pPr algn="l"/>
            <a:endParaRPr lang="en-CA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406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912674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The Storyteller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338623" cy="3834465"/>
          </a:xfrm>
        </p:spPr>
        <p:txBody>
          <a:bodyPr>
            <a:normAutofit/>
          </a:bodyPr>
          <a:lstStyle/>
          <a:p>
            <a:r>
              <a:rPr lang="en-CA" sz="32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75B453C6-BCAF-46C6-9EB4-5E2602943EC3}"/>
              </a:ext>
            </a:extLst>
          </p:cNvPr>
          <p:cNvSpPr txBox="1"/>
          <p:nvPr/>
        </p:nvSpPr>
        <p:spPr>
          <a:xfrm>
            <a:off x="169090" y="2802306"/>
            <a:ext cx="4332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Large Input Datasets</a:t>
            </a:r>
            <a:endParaRPr lang="en-CA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4B8C98D7-2D2F-41AB-8B75-04F335AD1912}"/>
              </a:ext>
            </a:extLst>
          </p:cNvPr>
          <p:cNvSpPr txBox="1"/>
          <p:nvPr/>
        </p:nvSpPr>
        <p:spPr>
          <a:xfrm>
            <a:off x="5433028" y="3577472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accent3">
                    <a:lumMod val="75000"/>
                  </a:schemeClr>
                </a:solidFill>
              </a:rPr>
              <a:t>LLM</a:t>
            </a:r>
            <a:endParaRPr lang="en-CA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1F3FF8-BC80-4929-B60E-57DCC221C47F}"/>
              </a:ext>
            </a:extLst>
          </p:cNvPr>
          <p:cNvSpPr/>
          <p:nvPr/>
        </p:nvSpPr>
        <p:spPr>
          <a:xfrm>
            <a:off x="4501093" y="3231694"/>
            <a:ext cx="3068320" cy="1418290"/>
          </a:xfrm>
          <a:prstGeom prst="round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58D399C-C182-4E1E-977E-D966BB7F43EB}"/>
              </a:ext>
            </a:extLst>
          </p:cNvPr>
          <p:cNvSpPr/>
          <p:nvPr/>
        </p:nvSpPr>
        <p:spPr>
          <a:xfrm>
            <a:off x="8597963" y="3276115"/>
            <a:ext cx="3068320" cy="1418290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sp>
        <p:nvSpPr>
          <p:cNvPr id="23" name="TextBox 19">
            <a:extLst>
              <a:ext uri="{FF2B5EF4-FFF2-40B4-BE49-F238E27FC236}">
                <a16:creationId xmlns:a16="http://schemas.microsoft.com/office/drawing/2014/main" id="{4EF10669-D806-4DFA-95B7-BFFABFF350D8}"/>
              </a:ext>
            </a:extLst>
          </p:cNvPr>
          <p:cNvSpPr txBox="1"/>
          <p:nvPr/>
        </p:nvSpPr>
        <p:spPr>
          <a:xfrm>
            <a:off x="8809649" y="3385095"/>
            <a:ext cx="2621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Generated Text</a:t>
            </a:r>
            <a:endParaRPr lang="en-CA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C1FC1185-FBA3-4BBB-9F88-3948BE6510E3}"/>
              </a:ext>
            </a:extLst>
          </p:cNvPr>
          <p:cNvSpPr/>
          <p:nvPr/>
        </p:nvSpPr>
        <p:spPr>
          <a:xfrm>
            <a:off x="3399805" y="3630596"/>
            <a:ext cx="579120" cy="6204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7BAE05CC-C0E5-45AD-9E54-A203714E05C8}"/>
              </a:ext>
            </a:extLst>
          </p:cNvPr>
          <p:cNvSpPr/>
          <p:nvPr/>
        </p:nvSpPr>
        <p:spPr>
          <a:xfrm>
            <a:off x="7748303" y="3627965"/>
            <a:ext cx="579120" cy="620486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pic>
        <p:nvPicPr>
          <p:cNvPr id="30" name="Graphic 7" descr="Postit Notes 3 with solid fill">
            <a:extLst>
              <a:ext uri="{FF2B5EF4-FFF2-40B4-BE49-F238E27FC236}">
                <a16:creationId xmlns:a16="http://schemas.microsoft.com/office/drawing/2014/main" id="{7A513F7F-D892-4CD9-8DE5-E708E98B7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8310" y="3429000"/>
            <a:ext cx="1418289" cy="1418289"/>
          </a:xfrm>
          <a:prstGeom prst="rect">
            <a:avLst/>
          </a:prstGeom>
        </p:spPr>
      </p:pic>
      <p:sp>
        <p:nvSpPr>
          <p:cNvPr id="31" name="AutoShape 16" descr="Postit Notes with solid fill">
            <a:extLst>
              <a:ext uri="{FF2B5EF4-FFF2-40B4-BE49-F238E27FC236}">
                <a16:creationId xmlns:a16="http://schemas.microsoft.com/office/drawing/2014/main" id="{0A63D023-49CB-F618-8D90-0C51E93A77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AutoShape 20" descr="Postit Notes with solid fill">
            <a:extLst>
              <a:ext uri="{FF2B5EF4-FFF2-40B4-BE49-F238E27FC236}">
                <a16:creationId xmlns:a16="http://schemas.microsoft.com/office/drawing/2014/main" id="{53FF4847-AD76-9629-C739-3F409C92D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3643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874156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i="1" dirty="0"/>
              <a:t>If you fail to plan….</a:t>
            </a:r>
            <a:endParaRPr lang="en-CA" sz="4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3DDE-F99A-79AB-1214-33745C54B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252626" cy="3549045"/>
          </a:xfrm>
        </p:spPr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What are some challenges in generating text using LLMs?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Display bias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Produce toxic or offensive outputs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Dissolve into repetition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Produce illogical output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90626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896225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What’s my Line?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3DDE-F99A-79AB-1214-33745C54B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091691"/>
            <a:ext cx="11252626" cy="3979240"/>
          </a:xfrm>
        </p:spPr>
        <p:txBody>
          <a:bodyPr>
            <a:normAutofit/>
          </a:bodyPr>
          <a:lstStyle/>
          <a:p>
            <a:pPr marL="457200" marR="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Prompt engineering for LLMs.</a:t>
            </a: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ea typeface="Calibri" panose="020F0502020204030204" pitchFamily="34" charset="0"/>
                <a:cs typeface="Times New Roman" panose="02020603050405020304" pitchFamily="18" charset="0"/>
              </a:rPr>
              <a:t>LLMs are constantly improving, but their outputs are still dependent on their inputs.</a:t>
            </a:r>
            <a:endParaRPr lang="en-CA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0989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What’s my Line?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17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7C756F-F573-C727-7DAE-120E06CE3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2937" y="1884023"/>
            <a:ext cx="1090612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60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906972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The Storyteller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338623" cy="3834465"/>
          </a:xfrm>
        </p:spPr>
        <p:txBody>
          <a:bodyPr>
            <a:normAutofit/>
          </a:bodyPr>
          <a:lstStyle/>
          <a:p>
            <a:r>
              <a:rPr lang="en-CA" sz="32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18</a:t>
            </a:fld>
            <a:endParaRPr lang="en-US"/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75B453C6-BCAF-46C6-9EB4-5E2602943EC3}"/>
              </a:ext>
            </a:extLst>
          </p:cNvPr>
          <p:cNvSpPr txBox="1"/>
          <p:nvPr/>
        </p:nvSpPr>
        <p:spPr>
          <a:xfrm>
            <a:off x="98287" y="3436468"/>
            <a:ext cx="4332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Large Input Datasets</a:t>
            </a:r>
            <a:endParaRPr lang="en-CA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4B8C98D7-2D2F-41AB-8B75-04F335AD1912}"/>
              </a:ext>
            </a:extLst>
          </p:cNvPr>
          <p:cNvSpPr txBox="1"/>
          <p:nvPr/>
        </p:nvSpPr>
        <p:spPr>
          <a:xfrm>
            <a:off x="5361681" y="4293041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accent3">
                    <a:lumMod val="75000"/>
                  </a:schemeClr>
                </a:solidFill>
              </a:rPr>
              <a:t>LLM</a:t>
            </a:r>
            <a:endParaRPr lang="en-CA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1F3FF8-BC80-4929-B60E-57DCC221C47F}"/>
              </a:ext>
            </a:extLst>
          </p:cNvPr>
          <p:cNvSpPr/>
          <p:nvPr/>
        </p:nvSpPr>
        <p:spPr>
          <a:xfrm>
            <a:off x="4417048" y="3959688"/>
            <a:ext cx="3068320" cy="1418290"/>
          </a:xfrm>
          <a:prstGeom prst="round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58D399C-C182-4E1E-977E-D966BB7F43EB}"/>
              </a:ext>
            </a:extLst>
          </p:cNvPr>
          <p:cNvSpPr/>
          <p:nvPr/>
        </p:nvSpPr>
        <p:spPr>
          <a:xfrm>
            <a:off x="8630895" y="3959688"/>
            <a:ext cx="3068320" cy="1418290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sp>
        <p:nvSpPr>
          <p:cNvPr id="23" name="TextBox 19">
            <a:extLst>
              <a:ext uri="{FF2B5EF4-FFF2-40B4-BE49-F238E27FC236}">
                <a16:creationId xmlns:a16="http://schemas.microsoft.com/office/drawing/2014/main" id="{4EF10669-D806-4DFA-95B7-BFFABFF350D8}"/>
              </a:ext>
            </a:extLst>
          </p:cNvPr>
          <p:cNvSpPr txBox="1"/>
          <p:nvPr/>
        </p:nvSpPr>
        <p:spPr>
          <a:xfrm>
            <a:off x="8716530" y="4068668"/>
            <a:ext cx="2780059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Generated Text</a:t>
            </a:r>
            <a:endParaRPr lang="en-CA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C1FC1185-FBA3-4BBB-9F88-3948BE6510E3}"/>
              </a:ext>
            </a:extLst>
          </p:cNvPr>
          <p:cNvSpPr/>
          <p:nvPr/>
        </p:nvSpPr>
        <p:spPr>
          <a:xfrm>
            <a:off x="3238241" y="4381025"/>
            <a:ext cx="579120" cy="6204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7BAE05CC-C0E5-45AD-9E54-A203714E05C8}"/>
              </a:ext>
            </a:extLst>
          </p:cNvPr>
          <p:cNvSpPr/>
          <p:nvPr/>
        </p:nvSpPr>
        <p:spPr>
          <a:xfrm>
            <a:off x="7768571" y="4439117"/>
            <a:ext cx="579120" cy="620486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pic>
        <p:nvPicPr>
          <p:cNvPr id="30" name="Graphic 7" descr="Postit Notes 3 with solid fill">
            <a:extLst>
              <a:ext uri="{FF2B5EF4-FFF2-40B4-BE49-F238E27FC236}">
                <a16:creationId xmlns:a16="http://schemas.microsoft.com/office/drawing/2014/main" id="{7A513F7F-D892-4CD9-8DE5-E708E98B7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0838" y="4095231"/>
            <a:ext cx="1041950" cy="1041950"/>
          </a:xfrm>
          <a:prstGeom prst="rect">
            <a:avLst/>
          </a:prstGeom>
        </p:spPr>
      </p:pic>
      <p:sp>
        <p:nvSpPr>
          <p:cNvPr id="31" name="AutoShape 16" descr="Postit Notes with solid fill">
            <a:extLst>
              <a:ext uri="{FF2B5EF4-FFF2-40B4-BE49-F238E27FC236}">
                <a16:creationId xmlns:a16="http://schemas.microsoft.com/office/drawing/2014/main" id="{0A63D023-49CB-F618-8D90-0C51E93A77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AutoShape 20" descr="Postit Notes with solid fill">
            <a:extLst>
              <a:ext uri="{FF2B5EF4-FFF2-40B4-BE49-F238E27FC236}">
                <a16:creationId xmlns:a16="http://schemas.microsoft.com/office/drawing/2014/main" id="{53FF4847-AD76-9629-C739-3F409C92D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4C0962-8B99-439C-9F8A-6DED373A8173}"/>
              </a:ext>
            </a:extLst>
          </p:cNvPr>
          <p:cNvSpPr/>
          <p:nvPr/>
        </p:nvSpPr>
        <p:spPr>
          <a:xfrm>
            <a:off x="4417048" y="1547183"/>
            <a:ext cx="3068320" cy="1418290"/>
          </a:xfrm>
          <a:prstGeom prst="roundRect">
            <a:avLst/>
          </a:prstGeom>
          <a:noFill/>
          <a:ln w="635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sp>
        <p:nvSpPr>
          <p:cNvPr id="8" name="TextBox 21">
            <a:extLst>
              <a:ext uri="{FF2B5EF4-FFF2-40B4-BE49-F238E27FC236}">
                <a16:creationId xmlns:a16="http://schemas.microsoft.com/office/drawing/2014/main" id="{739403B5-47FD-4D31-8388-6044F9554CB2}"/>
              </a:ext>
            </a:extLst>
          </p:cNvPr>
          <p:cNvSpPr txBox="1"/>
          <p:nvPr/>
        </p:nvSpPr>
        <p:spPr>
          <a:xfrm>
            <a:off x="5361681" y="1868075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Plan</a:t>
            </a:r>
            <a:endParaRPr lang="en-CA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28">
            <a:extLst>
              <a:ext uri="{FF2B5EF4-FFF2-40B4-BE49-F238E27FC236}">
                <a16:creationId xmlns:a16="http://schemas.microsoft.com/office/drawing/2014/main" id="{C75EE898-80CB-0B6A-74FA-A04B8EFE6878}"/>
              </a:ext>
            </a:extLst>
          </p:cNvPr>
          <p:cNvSpPr txBox="1"/>
          <p:nvPr/>
        </p:nvSpPr>
        <p:spPr>
          <a:xfrm>
            <a:off x="8404393" y="2052741"/>
            <a:ext cx="3411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Here’s where I come in!</a:t>
            </a:r>
            <a:endParaRPr lang="en-CA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7CD5CBB-240B-74A2-D47A-F78A9702F1DA}"/>
              </a:ext>
            </a:extLst>
          </p:cNvPr>
          <p:cNvSpPr/>
          <p:nvPr/>
        </p:nvSpPr>
        <p:spPr>
          <a:xfrm>
            <a:off x="8265024" y="1861763"/>
            <a:ext cx="3769360" cy="782320"/>
          </a:xfrm>
          <a:prstGeom prst="ellipse">
            <a:avLst/>
          </a:prstGeom>
          <a:noFill/>
          <a:ln w="317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6781715-6506-BF51-A86A-E7604570101A}"/>
              </a:ext>
            </a:extLst>
          </p:cNvPr>
          <p:cNvSpPr/>
          <p:nvPr/>
        </p:nvSpPr>
        <p:spPr>
          <a:xfrm rot="5400000">
            <a:off x="5661648" y="3211684"/>
            <a:ext cx="579120" cy="620486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713635-0865-BE5F-FC3F-FCFDE629041F}"/>
              </a:ext>
            </a:extLst>
          </p:cNvPr>
          <p:cNvCxnSpPr>
            <a:stCxn id="10" idx="2"/>
            <a:endCxn id="6" idx="3"/>
          </p:cNvCxnSpPr>
          <p:nvPr/>
        </p:nvCxnSpPr>
        <p:spPr>
          <a:xfrm flipH="1">
            <a:off x="7485368" y="2252923"/>
            <a:ext cx="779656" cy="3405"/>
          </a:xfrm>
          <a:prstGeom prst="straightConnector1">
            <a:avLst/>
          </a:prstGeom>
          <a:ln w="50800"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282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904376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The Storyteller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338623" cy="3834465"/>
          </a:xfrm>
        </p:spPr>
        <p:txBody>
          <a:bodyPr>
            <a:normAutofit/>
          </a:bodyPr>
          <a:lstStyle/>
          <a:p>
            <a:r>
              <a:rPr lang="en-CA" sz="32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19</a:t>
            </a:fld>
            <a:endParaRPr lang="en-US"/>
          </a:p>
        </p:txBody>
      </p:sp>
      <p:sp>
        <p:nvSpPr>
          <p:cNvPr id="31" name="AutoShape 16" descr="Postit Notes with solid fill">
            <a:extLst>
              <a:ext uri="{FF2B5EF4-FFF2-40B4-BE49-F238E27FC236}">
                <a16:creationId xmlns:a16="http://schemas.microsoft.com/office/drawing/2014/main" id="{0A63D023-49CB-F618-8D90-0C51E93A77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AutoShape 20" descr="Postit Notes with solid fill">
            <a:extLst>
              <a:ext uri="{FF2B5EF4-FFF2-40B4-BE49-F238E27FC236}">
                <a16:creationId xmlns:a16="http://schemas.microsoft.com/office/drawing/2014/main" id="{53FF4847-AD76-9629-C739-3F409C92D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E72F03-9594-34DA-EB16-103908D8A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55" y="1785257"/>
            <a:ext cx="9819719" cy="457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905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769589"/>
          </a:xfrm>
        </p:spPr>
        <p:txBody>
          <a:bodyPr>
            <a:normAutofit/>
          </a:bodyPr>
          <a:lstStyle/>
          <a:p>
            <a:r>
              <a:rPr lang="en-US" sz="4000" dirty="0"/>
              <a:t>Why Planning for Storytelling?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338623" cy="3549045"/>
          </a:xfrm>
        </p:spPr>
        <p:txBody>
          <a:bodyPr>
            <a:normAutofit/>
          </a:bodyPr>
          <a:lstStyle/>
          <a:p>
            <a:r>
              <a:rPr lang="en-US" sz="3200" dirty="0"/>
              <a:t>A story can be conceptualized as the sequence of events that take place within some virtual world. </a:t>
            </a:r>
          </a:p>
          <a:p>
            <a:endParaRPr lang="en-US" sz="3200" dirty="0"/>
          </a:p>
          <a:p>
            <a:r>
              <a:rPr lang="en-US" sz="3200" dirty="0"/>
              <a:t>It can therefore be well-modeled by a plan. </a:t>
            </a:r>
            <a:endParaRPr lang="en-CA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2</a:t>
            </a:fld>
            <a:endParaRPr lang="en-US"/>
          </a:p>
        </p:txBody>
      </p:sp>
      <p:pic>
        <p:nvPicPr>
          <p:cNvPr id="7" name="Graphic 6" descr="Treasure Map with solid fill">
            <a:extLst>
              <a:ext uri="{FF2B5EF4-FFF2-40B4-BE49-F238E27FC236}">
                <a16:creationId xmlns:a16="http://schemas.microsoft.com/office/drawing/2014/main" id="{8D65F449-BBA4-C9B8-AAEC-38BF7528C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9657" y="5163768"/>
            <a:ext cx="1121227" cy="1121227"/>
          </a:xfrm>
          <a:prstGeom prst="rect">
            <a:avLst/>
          </a:prstGeom>
        </p:spPr>
      </p:pic>
      <p:pic>
        <p:nvPicPr>
          <p:cNvPr id="9" name="Graphic 8" descr="Map with pin with solid fill">
            <a:extLst>
              <a:ext uri="{FF2B5EF4-FFF2-40B4-BE49-F238E27FC236}">
                <a16:creationId xmlns:a16="http://schemas.microsoft.com/office/drawing/2014/main" id="{FD2B7512-9AB0-1327-F110-257C3F5353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457" y="4994440"/>
            <a:ext cx="1219200" cy="1219200"/>
          </a:xfrm>
          <a:prstGeom prst="rect">
            <a:avLst/>
          </a:prstGeom>
        </p:spPr>
      </p:pic>
      <p:pic>
        <p:nvPicPr>
          <p:cNvPr id="11" name="Graphic 10" descr="Route (Two Pins With A Path) with solid fill">
            <a:extLst>
              <a:ext uri="{FF2B5EF4-FFF2-40B4-BE49-F238E27FC236}">
                <a16:creationId xmlns:a16="http://schemas.microsoft.com/office/drawing/2014/main" id="{B4BF438E-F169-CE75-0F93-FF75235C9E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84370" y="5163768"/>
            <a:ext cx="1121227" cy="112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16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904376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The Storyteller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338623" cy="3834465"/>
          </a:xfrm>
        </p:spPr>
        <p:txBody>
          <a:bodyPr>
            <a:normAutofit/>
          </a:bodyPr>
          <a:lstStyle/>
          <a:p>
            <a:r>
              <a:rPr lang="en-CA" sz="32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20</a:t>
            </a:fld>
            <a:endParaRPr lang="en-US"/>
          </a:p>
        </p:txBody>
      </p:sp>
      <p:sp>
        <p:nvSpPr>
          <p:cNvPr id="31" name="AutoShape 16" descr="Postit Notes with solid fill">
            <a:extLst>
              <a:ext uri="{FF2B5EF4-FFF2-40B4-BE49-F238E27FC236}">
                <a16:creationId xmlns:a16="http://schemas.microsoft.com/office/drawing/2014/main" id="{0A63D023-49CB-F618-8D90-0C51E93A77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AutoShape 20" descr="Postit Notes with solid fill">
            <a:extLst>
              <a:ext uri="{FF2B5EF4-FFF2-40B4-BE49-F238E27FC236}">
                <a16:creationId xmlns:a16="http://schemas.microsoft.com/office/drawing/2014/main" id="{53FF4847-AD76-9629-C739-3F409C92D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E72F03-9594-34DA-EB16-103908D8A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55" y="1785257"/>
            <a:ext cx="9819719" cy="457109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A926EB5-30A6-CDC4-D3B2-83A41973E03A}"/>
              </a:ext>
            </a:extLst>
          </p:cNvPr>
          <p:cNvSpPr/>
          <p:nvPr/>
        </p:nvSpPr>
        <p:spPr>
          <a:xfrm>
            <a:off x="783554" y="2122714"/>
            <a:ext cx="1278407" cy="1153886"/>
          </a:xfrm>
          <a:prstGeom prst="roundRect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0995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904376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The Storyteller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338623" cy="3834465"/>
          </a:xfrm>
        </p:spPr>
        <p:txBody>
          <a:bodyPr>
            <a:normAutofit/>
          </a:bodyPr>
          <a:lstStyle/>
          <a:p>
            <a:r>
              <a:rPr lang="en-CA" sz="32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21</a:t>
            </a:fld>
            <a:endParaRPr lang="en-US"/>
          </a:p>
        </p:txBody>
      </p:sp>
      <p:sp>
        <p:nvSpPr>
          <p:cNvPr id="31" name="AutoShape 16" descr="Postit Notes with solid fill">
            <a:extLst>
              <a:ext uri="{FF2B5EF4-FFF2-40B4-BE49-F238E27FC236}">
                <a16:creationId xmlns:a16="http://schemas.microsoft.com/office/drawing/2014/main" id="{0A63D023-49CB-F618-8D90-0C51E93A77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AutoShape 20" descr="Postit Notes with solid fill">
            <a:extLst>
              <a:ext uri="{FF2B5EF4-FFF2-40B4-BE49-F238E27FC236}">
                <a16:creationId xmlns:a16="http://schemas.microsoft.com/office/drawing/2014/main" id="{53FF4847-AD76-9629-C739-3F409C92D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E72F03-9594-34DA-EB16-103908D8A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55" y="1785257"/>
            <a:ext cx="9819719" cy="457109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A926EB5-30A6-CDC4-D3B2-83A41973E03A}"/>
              </a:ext>
            </a:extLst>
          </p:cNvPr>
          <p:cNvSpPr/>
          <p:nvPr/>
        </p:nvSpPr>
        <p:spPr>
          <a:xfrm>
            <a:off x="2251047" y="1808198"/>
            <a:ext cx="1725330" cy="1620802"/>
          </a:xfrm>
          <a:prstGeom prst="roundRect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1932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904376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The Storyteller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338623" cy="3834465"/>
          </a:xfrm>
        </p:spPr>
        <p:txBody>
          <a:bodyPr>
            <a:normAutofit/>
          </a:bodyPr>
          <a:lstStyle/>
          <a:p>
            <a:r>
              <a:rPr lang="en-CA" sz="32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22</a:t>
            </a:fld>
            <a:endParaRPr lang="en-US"/>
          </a:p>
        </p:txBody>
      </p:sp>
      <p:sp>
        <p:nvSpPr>
          <p:cNvPr id="31" name="AutoShape 16" descr="Postit Notes with solid fill">
            <a:extLst>
              <a:ext uri="{FF2B5EF4-FFF2-40B4-BE49-F238E27FC236}">
                <a16:creationId xmlns:a16="http://schemas.microsoft.com/office/drawing/2014/main" id="{0A63D023-49CB-F618-8D90-0C51E93A77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AutoShape 20" descr="Postit Notes with solid fill">
            <a:extLst>
              <a:ext uri="{FF2B5EF4-FFF2-40B4-BE49-F238E27FC236}">
                <a16:creationId xmlns:a16="http://schemas.microsoft.com/office/drawing/2014/main" id="{53FF4847-AD76-9629-C739-3F409C92D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E72F03-9594-34DA-EB16-103908D8A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55" y="1785257"/>
            <a:ext cx="9819719" cy="457109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A926EB5-30A6-CDC4-D3B2-83A41973E03A}"/>
              </a:ext>
            </a:extLst>
          </p:cNvPr>
          <p:cNvSpPr/>
          <p:nvPr/>
        </p:nvSpPr>
        <p:spPr>
          <a:xfrm>
            <a:off x="2251047" y="3581400"/>
            <a:ext cx="2034833" cy="1452204"/>
          </a:xfrm>
          <a:prstGeom prst="roundRect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8252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904376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The Storyteller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338623" cy="3834465"/>
          </a:xfrm>
        </p:spPr>
        <p:txBody>
          <a:bodyPr>
            <a:normAutofit/>
          </a:bodyPr>
          <a:lstStyle/>
          <a:p>
            <a:r>
              <a:rPr lang="en-CA" sz="32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23</a:t>
            </a:fld>
            <a:endParaRPr lang="en-US"/>
          </a:p>
        </p:txBody>
      </p:sp>
      <p:sp>
        <p:nvSpPr>
          <p:cNvPr id="31" name="AutoShape 16" descr="Postit Notes with solid fill">
            <a:extLst>
              <a:ext uri="{FF2B5EF4-FFF2-40B4-BE49-F238E27FC236}">
                <a16:creationId xmlns:a16="http://schemas.microsoft.com/office/drawing/2014/main" id="{0A63D023-49CB-F618-8D90-0C51E93A77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AutoShape 20" descr="Postit Notes with solid fill">
            <a:extLst>
              <a:ext uri="{FF2B5EF4-FFF2-40B4-BE49-F238E27FC236}">
                <a16:creationId xmlns:a16="http://schemas.microsoft.com/office/drawing/2014/main" id="{53FF4847-AD76-9629-C739-3F409C92D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E72F03-9594-34DA-EB16-103908D8A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55" y="1785257"/>
            <a:ext cx="9819719" cy="457109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A926EB5-30A6-CDC4-D3B2-83A41973E03A}"/>
              </a:ext>
            </a:extLst>
          </p:cNvPr>
          <p:cNvSpPr/>
          <p:nvPr/>
        </p:nvSpPr>
        <p:spPr>
          <a:xfrm>
            <a:off x="3976377" y="1824396"/>
            <a:ext cx="2892509" cy="1680804"/>
          </a:xfrm>
          <a:prstGeom prst="roundRect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0681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904376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The Storyteller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338623" cy="3834465"/>
          </a:xfrm>
        </p:spPr>
        <p:txBody>
          <a:bodyPr>
            <a:normAutofit/>
          </a:bodyPr>
          <a:lstStyle/>
          <a:p>
            <a:r>
              <a:rPr lang="en-CA" sz="32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24</a:t>
            </a:fld>
            <a:endParaRPr lang="en-US"/>
          </a:p>
        </p:txBody>
      </p:sp>
      <p:sp>
        <p:nvSpPr>
          <p:cNvPr id="31" name="AutoShape 16" descr="Postit Notes with solid fill">
            <a:extLst>
              <a:ext uri="{FF2B5EF4-FFF2-40B4-BE49-F238E27FC236}">
                <a16:creationId xmlns:a16="http://schemas.microsoft.com/office/drawing/2014/main" id="{0A63D023-49CB-F618-8D90-0C51E93A77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AutoShape 20" descr="Postit Notes with solid fill">
            <a:extLst>
              <a:ext uri="{FF2B5EF4-FFF2-40B4-BE49-F238E27FC236}">
                <a16:creationId xmlns:a16="http://schemas.microsoft.com/office/drawing/2014/main" id="{53FF4847-AD76-9629-C739-3F409C92D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E72F03-9594-34DA-EB16-103908D8A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55" y="1785257"/>
            <a:ext cx="9819719" cy="457109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A926EB5-30A6-CDC4-D3B2-83A41973E03A}"/>
              </a:ext>
            </a:extLst>
          </p:cNvPr>
          <p:cNvSpPr/>
          <p:nvPr/>
        </p:nvSpPr>
        <p:spPr>
          <a:xfrm>
            <a:off x="4547078" y="3886200"/>
            <a:ext cx="2034833" cy="1452204"/>
          </a:xfrm>
          <a:prstGeom prst="roundRect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1090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904376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The Storyteller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338623" cy="3834465"/>
          </a:xfrm>
        </p:spPr>
        <p:txBody>
          <a:bodyPr>
            <a:normAutofit/>
          </a:bodyPr>
          <a:lstStyle/>
          <a:p>
            <a:r>
              <a:rPr lang="en-CA" sz="32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25</a:t>
            </a:fld>
            <a:endParaRPr lang="en-US"/>
          </a:p>
        </p:txBody>
      </p:sp>
      <p:sp>
        <p:nvSpPr>
          <p:cNvPr id="31" name="AutoShape 16" descr="Postit Notes with solid fill">
            <a:extLst>
              <a:ext uri="{FF2B5EF4-FFF2-40B4-BE49-F238E27FC236}">
                <a16:creationId xmlns:a16="http://schemas.microsoft.com/office/drawing/2014/main" id="{0A63D023-49CB-F618-8D90-0C51E93A77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AutoShape 20" descr="Postit Notes with solid fill">
            <a:extLst>
              <a:ext uri="{FF2B5EF4-FFF2-40B4-BE49-F238E27FC236}">
                <a16:creationId xmlns:a16="http://schemas.microsoft.com/office/drawing/2014/main" id="{53FF4847-AD76-9629-C739-3F409C92D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E72F03-9594-34DA-EB16-103908D8A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55" y="1785257"/>
            <a:ext cx="9819719" cy="457109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A926EB5-30A6-CDC4-D3B2-83A41973E03A}"/>
              </a:ext>
            </a:extLst>
          </p:cNvPr>
          <p:cNvSpPr/>
          <p:nvPr/>
        </p:nvSpPr>
        <p:spPr>
          <a:xfrm>
            <a:off x="7224963" y="1824396"/>
            <a:ext cx="2844323" cy="2050918"/>
          </a:xfrm>
          <a:prstGeom prst="roundRect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2434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904376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The Storyteller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338623" cy="3834465"/>
          </a:xfrm>
        </p:spPr>
        <p:txBody>
          <a:bodyPr>
            <a:normAutofit/>
          </a:bodyPr>
          <a:lstStyle/>
          <a:p>
            <a:r>
              <a:rPr lang="en-CA" sz="32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26</a:t>
            </a:fld>
            <a:endParaRPr lang="en-US"/>
          </a:p>
        </p:txBody>
      </p:sp>
      <p:sp>
        <p:nvSpPr>
          <p:cNvPr id="31" name="AutoShape 16" descr="Postit Notes with solid fill">
            <a:extLst>
              <a:ext uri="{FF2B5EF4-FFF2-40B4-BE49-F238E27FC236}">
                <a16:creationId xmlns:a16="http://schemas.microsoft.com/office/drawing/2014/main" id="{0A63D023-49CB-F618-8D90-0C51E93A77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AutoShape 20" descr="Postit Notes with solid fill">
            <a:extLst>
              <a:ext uri="{FF2B5EF4-FFF2-40B4-BE49-F238E27FC236}">
                <a16:creationId xmlns:a16="http://schemas.microsoft.com/office/drawing/2014/main" id="{53FF4847-AD76-9629-C739-3F409C92D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E72F03-9594-34DA-EB16-103908D8A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55" y="1785257"/>
            <a:ext cx="9819719" cy="457109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A926EB5-30A6-CDC4-D3B2-83A41973E03A}"/>
              </a:ext>
            </a:extLst>
          </p:cNvPr>
          <p:cNvSpPr/>
          <p:nvPr/>
        </p:nvSpPr>
        <p:spPr>
          <a:xfrm>
            <a:off x="7181420" y="3733799"/>
            <a:ext cx="2844323" cy="1164771"/>
          </a:xfrm>
          <a:prstGeom prst="roundRect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232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904376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The Storyteller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338623" cy="3834465"/>
          </a:xfrm>
        </p:spPr>
        <p:txBody>
          <a:bodyPr>
            <a:normAutofit/>
          </a:bodyPr>
          <a:lstStyle/>
          <a:p>
            <a:r>
              <a:rPr lang="en-CA" sz="32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27</a:t>
            </a:fld>
            <a:endParaRPr lang="en-US"/>
          </a:p>
        </p:txBody>
      </p:sp>
      <p:sp>
        <p:nvSpPr>
          <p:cNvPr id="31" name="AutoShape 16" descr="Postit Notes with solid fill">
            <a:extLst>
              <a:ext uri="{FF2B5EF4-FFF2-40B4-BE49-F238E27FC236}">
                <a16:creationId xmlns:a16="http://schemas.microsoft.com/office/drawing/2014/main" id="{0A63D023-49CB-F618-8D90-0C51E93A77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AutoShape 20" descr="Postit Notes with solid fill">
            <a:extLst>
              <a:ext uri="{FF2B5EF4-FFF2-40B4-BE49-F238E27FC236}">
                <a16:creationId xmlns:a16="http://schemas.microsoft.com/office/drawing/2014/main" id="{53FF4847-AD76-9629-C739-3F409C92D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E72F03-9594-34DA-EB16-103908D8A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55" y="1785257"/>
            <a:ext cx="9819719" cy="457109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A926EB5-30A6-CDC4-D3B2-83A41973E03A}"/>
              </a:ext>
            </a:extLst>
          </p:cNvPr>
          <p:cNvSpPr/>
          <p:nvPr/>
        </p:nvSpPr>
        <p:spPr>
          <a:xfrm>
            <a:off x="7126991" y="4865913"/>
            <a:ext cx="2844323" cy="1164771"/>
          </a:xfrm>
          <a:prstGeom prst="roundRect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6173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904376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The Storyteller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338623" cy="3834465"/>
          </a:xfrm>
        </p:spPr>
        <p:txBody>
          <a:bodyPr>
            <a:normAutofit/>
          </a:bodyPr>
          <a:lstStyle/>
          <a:p>
            <a:r>
              <a:rPr lang="en-CA" sz="32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28</a:t>
            </a:fld>
            <a:endParaRPr lang="en-US"/>
          </a:p>
        </p:txBody>
      </p:sp>
      <p:sp>
        <p:nvSpPr>
          <p:cNvPr id="31" name="AutoShape 16" descr="Postit Notes with solid fill">
            <a:extLst>
              <a:ext uri="{FF2B5EF4-FFF2-40B4-BE49-F238E27FC236}">
                <a16:creationId xmlns:a16="http://schemas.microsoft.com/office/drawing/2014/main" id="{0A63D023-49CB-F618-8D90-0C51E93A77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AutoShape 20" descr="Postit Notes with solid fill">
            <a:extLst>
              <a:ext uri="{FF2B5EF4-FFF2-40B4-BE49-F238E27FC236}">
                <a16:creationId xmlns:a16="http://schemas.microsoft.com/office/drawing/2014/main" id="{53FF4847-AD76-9629-C739-3F409C92D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E72F03-9594-34DA-EB16-103908D8A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55" y="1785257"/>
            <a:ext cx="9819719" cy="457109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A926EB5-30A6-CDC4-D3B2-83A41973E03A}"/>
              </a:ext>
            </a:extLst>
          </p:cNvPr>
          <p:cNvSpPr/>
          <p:nvPr/>
        </p:nvSpPr>
        <p:spPr>
          <a:xfrm>
            <a:off x="4142333" y="5191579"/>
            <a:ext cx="2844323" cy="1164771"/>
          </a:xfrm>
          <a:prstGeom prst="roundRect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8536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Tell me a Story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29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AE1F9E-2CD2-0872-F169-F877EB4BB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274397" cy="3549045"/>
          </a:xfrm>
        </p:spPr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Initial Story</a:t>
            </a:r>
            <a:r>
              <a:rPr lang="en-CA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	The P</a:t>
            </a:r>
            <a:r>
              <a:rPr lang="en-CA" sz="2800" dirty="0">
                <a:ea typeface="Calibri" panose="020F0502020204030204" pitchFamily="34" charset="0"/>
                <a:cs typeface="Times New Roman" panose="02020603050405020304" pitchFamily="18" charset="0"/>
              </a:rPr>
              <a:t>aper-bag Princess 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dirty="0">
                <a:ea typeface="Calibri" panose="020F0502020204030204" pitchFamily="34" charset="0"/>
                <a:cs typeface="Times New Roman" panose="02020603050405020304" pitchFamily="18" charset="0"/>
              </a:rPr>
              <a:t>			(Robert </a:t>
            </a:r>
            <a:r>
              <a:rPr lang="en-CA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Munsch</a:t>
            </a:r>
            <a:r>
              <a:rPr lang="en-CA" sz="1800" dirty="0">
                <a:ea typeface="Calibri" panose="020F0502020204030204" pitchFamily="34" charset="0"/>
                <a:cs typeface="Times New Roman" panose="02020603050405020304" pitchFamily="18" charset="0"/>
              </a:rPr>
              <a:t>, Annick Press, 1980)</a:t>
            </a:r>
            <a:endParaRPr lang="en-CA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CA" sz="2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Characters</a:t>
            </a:r>
            <a:r>
              <a:rPr lang="en-CA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		princess, </a:t>
            </a:r>
            <a:r>
              <a:rPr lang="en-CA" sz="2800" dirty="0">
                <a:ea typeface="Calibri" panose="020F0502020204030204" pitchFamily="34" charset="0"/>
                <a:cs typeface="Times New Roman" panose="02020603050405020304" pitchFamily="18" charset="0"/>
              </a:rPr>
              <a:t>prince, </a:t>
            </a:r>
            <a:r>
              <a:rPr lang="en-CA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dragon …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Objects</a:t>
            </a:r>
            <a:r>
              <a:rPr lang="en-CA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			castle, clothes, paper bag…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b="1" dirty="0">
                <a:cs typeface="Times New Roman" panose="02020603050405020304" pitchFamily="18" charset="0"/>
              </a:rPr>
              <a:t>Verbs</a:t>
            </a:r>
            <a:r>
              <a:rPr lang="en-CA" sz="2800" dirty="0">
                <a:cs typeface="Times New Roman" panose="02020603050405020304" pitchFamily="18" charset="0"/>
              </a:rPr>
              <a:t>: 			follow, breathe fire, burn, …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4664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The Plan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648" y="1988485"/>
            <a:ext cx="11338623" cy="3549045"/>
          </a:xfrm>
        </p:spPr>
        <p:txBody>
          <a:bodyPr>
            <a:normAutofit/>
          </a:bodyPr>
          <a:lstStyle/>
          <a:p>
            <a:r>
              <a:rPr lang="en-US" sz="3200" dirty="0"/>
              <a:t>The plan can represent: </a:t>
            </a:r>
          </a:p>
          <a:p>
            <a:pPr marL="571500" indent="-571500">
              <a:buAutoNum type="romanLcParenBoth"/>
            </a:pPr>
            <a:r>
              <a:rPr lang="en-US" sz="3200" dirty="0"/>
              <a:t>the sequence of events that </a:t>
            </a:r>
            <a:r>
              <a:rPr lang="en-US" sz="3200" i="1" dirty="0"/>
              <a:t>actually happen </a:t>
            </a:r>
            <a:r>
              <a:rPr lang="en-US" sz="3200" dirty="0"/>
              <a:t>in the story i.e. the </a:t>
            </a:r>
            <a:r>
              <a:rPr lang="en-US" sz="3200" b="1" dirty="0"/>
              <a:t>plot</a:t>
            </a:r>
            <a:r>
              <a:rPr lang="en-US" sz="3200" dirty="0"/>
              <a:t>, or,</a:t>
            </a:r>
          </a:p>
          <a:p>
            <a:pPr marL="571500" indent="-571500">
              <a:buAutoNum type="romanLcParenBoth"/>
            </a:pPr>
            <a:r>
              <a:rPr lang="en-US" sz="3200" dirty="0"/>
              <a:t>the sequence of events are they are </a:t>
            </a:r>
            <a:r>
              <a:rPr lang="en-US" sz="3200" i="1" dirty="0"/>
              <a:t>told</a:t>
            </a:r>
            <a:r>
              <a:rPr lang="en-US" sz="3200" dirty="0"/>
              <a:t> to the audience i.e. the </a:t>
            </a:r>
            <a:r>
              <a:rPr lang="en-US" sz="3200" b="1" dirty="0"/>
              <a:t>narrative</a:t>
            </a:r>
            <a:r>
              <a:rPr lang="en-US" sz="3200" dirty="0"/>
              <a:t>. </a:t>
            </a:r>
            <a:endParaRPr lang="en-CA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3</a:t>
            </a:fld>
            <a:endParaRPr lang="en-US"/>
          </a:p>
        </p:txBody>
      </p:sp>
      <p:pic>
        <p:nvPicPr>
          <p:cNvPr id="7" name="Graphic 6" descr="Workflow with solid fill">
            <a:extLst>
              <a:ext uri="{FF2B5EF4-FFF2-40B4-BE49-F238E27FC236}">
                <a16:creationId xmlns:a16="http://schemas.microsoft.com/office/drawing/2014/main" id="{9C2137E1-1DD1-5049-F36F-560F57170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32372" y="1043629"/>
            <a:ext cx="1273629" cy="127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829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Tell me a Story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30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AE1F9E-2CD2-0872-F169-F877EB4BB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241740" cy="3549045"/>
          </a:xfrm>
        </p:spPr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attack_castle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dragon clothes 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ronald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follow_dragon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dragon clothes 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elizabeth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paper_bag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charm_dragon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dragon 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elizabeth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flatter_dragon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dragon 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elizabeth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breathe_large_fire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dragon)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fly_fast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dragon)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fall_asleep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dragon)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rescue_prince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ronald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dragon)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(insult 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ronald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elizabeth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paper_bag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call_off_wedding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elizabeth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paper_bag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CA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2162D885-EE6B-49E6-E68E-A942099A13E5}"/>
              </a:ext>
            </a:extLst>
          </p:cNvPr>
          <p:cNvSpPr/>
          <p:nvPr/>
        </p:nvSpPr>
        <p:spPr>
          <a:xfrm rot="5400000">
            <a:off x="7240462" y="3393499"/>
            <a:ext cx="658564" cy="1147252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AC09C-53A0-2DE4-729F-9B4FDD09C4BB}"/>
              </a:ext>
            </a:extLst>
          </p:cNvPr>
          <p:cNvSpPr txBox="1"/>
          <p:nvPr/>
        </p:nvSpPr>
        <p:spPr>
          <a:xfrm>
            <a:off x="8548947" y="3736292"/>
            <a:ext cx="3106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Valid Plan</a:t>
            </a:r>
            <a:endParaRPr lang="en-CA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490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Tell me a Story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31</a:t>
            </a:fld>
            <a:endParaRPr lang="en-US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2162D885-EE6B-49E6-E68E-A942099A13E5}"/>
              </a:ext>
            </a:extLst>
          </p:cNvPr>
          <p:cNvSpPr/>
          <p:nvPr/>
        </p:nvSpPr>
        <p:spPr>
          <a:xfrm rot="5400000">
            <a:off x="8023721" y="2689346"/>
            <a:ext cx="658564" cy="1147252"/>
          </a:xfrm>
          <a:prstGeom prst="down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AC09C-53A0-2DE4-729F-9B4FDD09C4BB}"/>
              </a:ext>
            </a:extLst>
          </p:cNvPr>
          <p:cNvSpPr txBox="1"/>
          <p:nvPr/>
        </p:nvSpPr>
        <p:spPr>
          <a:xfrm>
            <a:off x="8926629" y="3032139"/>
            <a:ext cx="3106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Interface to the LLM</a:t>
            </a:r>
          </a:p>
        </p:txBody>
      </p:sp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734957F5-B6B1-21B5-26A9-B1AC58291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5718" y="2039462"/>
            <a:ext cx="6985425" cy="4205573"/>
          </a:xfrm>
        </p:spPr>
      </p:pic>
    </p:spTree>
    <p:extLst>
      <p:ext uri="{BB962C8B-B14F-4D97-AF65-F5344CB8AC3E}">
        <p14:creationId xmlns:p14="http://schemas.microsoft.com/office/powerpoint/2010/main" val="30376549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Tell me a Story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32</a:t>
            </a:fld>
            <a:endParaRPr lang="en-US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2162D885-EE6B-49E6-E68E-A942099A13E5}"/>
              </a:ext>
            </a:extLst>
          </p:cNvPr>
          <p:cNvSpPr/>
          <p:nvPr/>
        </p:nvSpPr>
        <p:spPr>
          <a:xfrm>
            <a:off x="7341831" y="1668885"/>
            <a:ext cx="658564" cy="843730"/>
          </a:xfrm>
          <a:prstGeom prst="down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AC09C-53A0-2DE4-729F-9B4FDD09C4BB}"/>
              </a:ext>
            </a:extLst>
          </p:cNvPr>
          <p:cNvSpPr txBox="1"/>
          <p:nvPr/>
        </p:nvSpPr>
        <p:spPr>
          <a:xfrm>
            <a:off x="6009257" y="1255890"/>
            <a:ext cx="3635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Initial Input to the LLM</a:t>
            </a:r>
          </a:p>
        </p:txBody>
      </p:sp>
      <p:pic>
        <p:nvPicPr>
          <p:cNvPr id="13" name="Content Placeholder 8">
            <a:extLst>
              <a:ext uri="{FF2B5EF4-FFF2-40B4-BE49-F238E27FC236}">
                <a16:creationId xmlns:a16="http://schemas.microsoft.com/office/drawing/2014/main" id="{1A0E6AEF-AB48-DB30-7A32-86D375FDD8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1550" y="2694777"/>
            <a:ext cx="9991725" cy="3514725"/>
          </a:xfrm>
        </p:spPr>
      </p:pic>
    </p:spTree>
    <p:extLst>
      <p:ext uri="{BB962C8B-B14F-4D97-AF65-F5344CB8AC3E}">
        <p14:creationId xmlns:p14="http://schemas.microsoft.com/office/powerpoint/2010/main" val="21765395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Tell me a Story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33</a:t>
            </a:fld>
            <a:endParaRPr lang="en-US"/>
          </a:p>
        </p:txBody>
      </p:sp>
      <p:pic>
        <p:nvPicPr>
          <p:cNvPr id="9" name="Content Placeholder 13">
            <a:extLst>
              <a:ext uri="{FF2B5EF4-FFF2-40B4-BE49-F238E27FC236}">
                <a16:creationId xmlns:a16="http://schemas.microsoft.com/office/drawing/2014/main" id="{3C4F289D-3953-CE89-4892-611ED0D73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8325" y="2539206"/>
            <a:ext cx="9991725" cy="3514725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5EA337D-0F94-F6E8-D1DA-BAAC1899DE22}"/>
              </a:ext>
            </a:extLst>
          </p:cNvPr>
          <p:cNvSpPr/>
          <p:nvPr/>
        </p:nvSpPr>
        <p:spPr>
          <a:xfrm>
            <a:off x="568325" y="3373849"/>
            <a:ext cx="853440" cy="365125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2C87FBF-F591-180F-7154-BB494CD2A15A}"/>
              </a:ext>
            </a:extLst>
          </p:cNvPr>
          <p:cNvSpPr/>
          <p:nvPr/>
        </p:nvSpPr>
        <p:spPr>
          <a:xfrm>
            <a:off x="568325" y="4348765"/>
            <a:ext cx="853440" cy="365125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3DCA058-D84F-23EE-A359-6F29F894F509}"/>
              </a:ext>
            </a:extLst>
          </p:cNvPr>
          <p:cNvSpPr/>
          <p:nvPr/>
        </p:nvSpPr>
        <p:spPr>
          <a:xfrm>
            <a:off x="568325" y="5381434"/>
            <a:ext cx="853440" cy="365125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9271155F-134C-F93E-80CA-7E6B0802ED5E}"/>
              </a:ext>
            </a:extLst>
          </p:cNvPr>
          <p:cNvSpPr/>
          <p:nvPr/>
        </p:nvSpPr>
        <p:spPr>
          <a:xfrm>
            <a:off x="6316609" y="3240290"/>
            <a:ext cx="843280" cy="429673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49B60F-D4CC-F5CA-AEDD-8A271B61F190}"/>
              </a:ext>
            </a:extLst>
          </p:cNvPr>
          <p:cNvSpPr txBox="1"/>
          <p:nvPr/>
        </p:nvSpPr>
        <p:spPr>
          <a:xfrm>
            <a:off x="7170049" y="3259723"/>
            <a:ext cx="3681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7635"/>
                </a:solidFill>
              </a:rPr>
              <a:t>Actions from the generated plan</a:t>
            </a:r>
            <a:endParaRPr lang="en-CA" sz="1600" b="1" dirty="0">
              <a:solidFill>
                <a:srgbClr val="0076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241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Tell me a Story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34</a:t>
            </a:fld>
            <a:endParaRPr lang="en-US"/>
          </a:p>
        </p:txBody>
      </p:sp>
      <p:pic>
        <p:nvPicPr>
          <p:cNvPr id="9" name="Content Placeholder 13">
            <a:extLst>
              <a:ext uri="{FF2B5EF4-FFF2-40B4-BE49-F238E27FC236}">
                <a16:creationId xmlns:a16="http://schemas.microsoft.com/office/drawing/2014/main" id="{3C4F289D-3953-CE89-4892-611ED0D73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8325" y="2539206"/>
            <a:ext cx="9991725" cy="3514725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5EA337D-0F94-F6E8-D1DA-BAAC1899DE22}"/>
              </a:ext>
            </a:extLst>
          </p:cNvPr>
          <p:cNvSpPr/>
          <p:nvPr/>
        </p:nvSpPr>
        <p:spPr>
          <a:xfrm>
            <a:off x="525718" y="3627374"/>
            <a:ext cx="853440" cy="365125"/>
          </a:xfrm>
          <a:prstGeom prst="ellipse">
            <a:avLst/>
          </a:prstGeom>
          <a:noFill/>
          <a:ln w="28575">
            <a:solidFill>
              <a:srgbClr val="A6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2C87FBF-F591-180F-7154-BB494CD2A15A}"/>
              </a:ext>
            </a:extLst>
          </p:cNvPr>
          <p:cNvSpPr/>
          <p:nvPr/>
        </p:nvSpPr>
        <p:spPr>
          <a:xfrm>
            <a:off x="568325" y="4628322"/>
            <a:ext cx="853440" cy="365125"/>
          </a:xfrm>
          <a:prstGeom prst="ellipse">
            <a:avLst/>
          </a:prstGeom>
          <a:noFill/>
          <a:ln w="28575">
            <a:solidFill>
              <a:srgbClr val="A6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3DCA058-D84F-23EE-A359-6F29F894F509}"/>
              </a:ext>
            </a:extLst>
          </p:cNvPr>
          <p:cNvSpPr/>
          <p:nvPr/>
        </p:nvSpPr>
        <p:spPr>
          <a:xfrm>
            <a:off x="568325" y="5650458"/>
            <a:ext cx="853440" cy="365125"/>
          </a:xfrm>
          <a:prstGeom prst="ellipse">
            <a:avLst/>
          </a:prstGeom>
          <a:noFill/>
          <a:ln w="28575">
            <a:solidFill>
              <a:srgbClr val="A6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9271155F-134C-F93E-80CA-7E6B0802ED5E}"/>
              </a:ext>
            </a:extLst>
          </p:cNvPr>
          <p:cNvSpPr/>
          <p:nvPr/>
        </p:nvSpPr>
        <p:spPr>
          <a:xfrm>
            <a:off x="6316609" y="3240290"/>
            <a:ext cx="843280" cy="429673"/>
          </a:xfrm>
          <a:prstGeom prst="leftArrow">
            <a:avLst/>
          </a:prstGeom>
          <a:solidFill>
            <a:srgbClr val="A60A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49B60F-D4CC-F5CA-AEDD-8A271B61F190}"/>
              </a:ext>
            </a:extLst>
          </p:cNvPr>
          <p:cNvSpPr txBox="1"/>
          <p:nvPr/>
        </p:nvSpPr>
        <p:spPr>
          <a:xfrm>
            <a:off x="7367987" y="3270461"/>
            <a:ext cx="3681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A60A2F"/>
                </a:solidFill>
              </a:rPr>
              <a:t>NL text or ‘story’ line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FD6C53-D7EA-9733-6F2A-9E59EBD676EE}"/>
              </a:ext>
            </a:extLst>
          </p:cNvPr>
          <p:cNvSpPr/>
          <p:nvPr/>
        </p:nvSpPr>
        <p:spPr>
          <a:xfrm>
            <a:off x="1718491" y="5752102"/>
            <a:ext cx="2687323" cy="289243"/>
          </a:xfrm>
          <a:prstGeom prst="ellipse">
            <a:avLst/>
          </a:prstGeom>
          <a:noFill/>
          <a:ln w="412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C4719503-1BF9-7878-17CD-E49BED1808BB}"/>
              </a:ext>
            </a:extLst>
          </p:cNvPr>
          <p:cNvSpPr/>
          <p:nvPr/>
        </p:nvSpPr>
        <p:spPr>
          <a:xfrm>
            <a:off x="4720907" y="5650458"/>
            <a:ext cx="843280" cy="429673"/>
          </a:xfrm>
          <a:prstGeom prst="lef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3FFC5C-DCC1-855F-78D0-15AAFFB41FF4}"/>
              </a:ext>
            </a:extLst>
          </p:cNvPr>
          <p:cNvSpPr txBox="1"/>
          <p:nvPr/>
        </p:nvSpPr>
        <p:spPr>
          <a:xfrm>
            <a:off x="5778737" y="5453701"/>
            <a:ext cx="478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Can the LLM generate the next line of the story?</a:t>
            </a:r>
            <a:endParaRPr lang="en-CA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0140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Tell me a Story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35</a:t>
            </a:fld>
            <a:endParaRPr lang="en-US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A885D9C6-8041-7769-5852-36C8055B66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3435" y="1952450"/>
            <a:ext cx="11106756" cy="3827864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FCE0F56-BCD3-A877-5C1E-B056600F1AD7}"/>
              </a:ext>
            </a:extLst>
          </p:cNvPr>
          <p:cNvSpPr txBox="1"/>
          <p:nvPr/>
        </p:nvSpPr>
        <p:spPr>
          <a:xfrm>
            <a:off x="7387046" y="1255890"/>
            <a:ext cx="3718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Initial </a:t>
            </a:r>
            <a:r>
              <a:rPr lang="en-US" sz="2400" u="sng" dirty="0">
                <a:solidFill>
                  <a:schemeClr val="accent1">
                    <a:lumMod val="75000"/>
                  </a:schemeClr>
                </a:solidFill>
              </a:rPr>
              <a:t>Output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from LLM</a:t>
            </a:r>
            <a:endParaRPr lang="en-CA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81CEE73B-DB6E-0DF1-DEB3-EF29F8A700C8}"/>
              </a:ext>
            </a:extLst>
          </p:cNvPr>
          <p:cNvSpPr/>
          <p:nvPr/>
        </p:nvSpPr>
        <p:spPr>
          <a:xfrm>
            <a:off x="8587762" y="1761417"/>
            <a:ext cx="599781" cy="687869"/>
          </a:xfrm>
          <a:prstGeom prst="down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AF80B6-5A37-F18E-F66E-30ACC8845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68" y="5282832"/>
            <a:ext cx="8605875" cy="49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947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Tell me a Story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36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875749-2C23-7733-FF67-120769235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937657"/>
            <a:ext cx="10077557" cy="424542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Princess Elizabeth is a beautiful princess who lives in a magnificent castle. Princess Elizabeth is engaged to marry Prince Ronald.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The Dragon attacks and destroys the castle and Princess Elizabeth's clothes and the Dragon kidnaps Prince Ronald.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Princess Elizabeth wears a paper bag because her clothes are destroyed, and she follows the Dragon.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Princess Elizabeth chases the Dragon, and it is charmed by Princess Elizabeth.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Princess Elizabeth flatters the Dragon, and the Dragon likes Princess Elizabeth.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The Dragon breathes large flames.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The Dragon flies fast.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The Dragon falls asleep.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Princess Elizabeth saves Prince Ronald from the Dragon.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Prince Ronald insults Princess Elizabeth, and she wears a paper bag because she is wearing no clothes.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Princess Elizabeth calls off the wedding, and she is wearing a paper bag.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7267CF-16CE-A225-F778-428B893C70EB}"/>
              </a:ext>
            </a:extLst>
          </p:cNvPr>
          <p:cNvSpPr txBox="1"/>
          <p:nvPr/>
        </p:nvSpPr>
        <p:spPr>
          <a:xfrm>
            <a:off x="7755593" y="854191"/>
            <a:ext cx="3718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Generated NL Story</a:t>
            </a:r>
            <a:endParaRPr lang="en-CA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718F5475-170F-6A5A-E200-F339003EDBC2}"/>
              </a:ext>
            </a:extLst>
          </p:cNvPr>
          <p:cNvSpPr/>
          <p:nvPr/>
        </p:nvSpPr>
        <p:spPr>
          <a:xfrm>
            <a:off x="8794591" y="1249788"/>
            <a:ext cx="599781" cy="687869"/>
          </a:xfrm>
          <a:prstGeom prst="down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46250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The proof of the pudding….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37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B0B76D-1290-33DC-EDDF-6EB6008E8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785257"/>
            <a:ext cx="10077557" cy="4285673"/>
          </a:xfrm>
        </p:spPr>
        <p:txBody>
          <a:bodyPr/>
          <a:lstStyle/>
          <a:p>
            <a:r>
              <a:rPr lang="en-US" sz="3200" dirty="0"/>
              <a:t>Evaluation</a:t>
            </a:r>
          </a:p>
          <a:p>
            <a:endParaRPr lang="en-CA" dirty="0"/>
          </a:p>
        </p:txBody>
      </p:sp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8EEA837F-D636-BEA4-BB95-D43A99816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14" y="2433057"/>
            <a:ext cx="9036987" cy="354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7607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The proof of the pudding….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38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B0B76D-1290-33DC-EDDF-6EB6008E8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785257"/>
            <a:ext cx="10077557" cy="4285673"/>
          </a:xfrm>
        </p:spPr>
        <p:txBody>
          <a:bodyPr/>
          <a:lstStyle/>
          <a:p>
            <a:r>
              <a:rPr lang="en-US" sz="3200" dirty="0"/>
              <a:t>Evaluation</a:t>
            </a:r>
          </a:p>
          <a:p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806FC2-0474-FC2B-799B-E8ED1C908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27" y="2652493"/>
            <a:ext cx="7842050" cy="20501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982675-B5CC-DB4C-E177-9594623B6318}"/>
              </a:ext>
            </a:extLst>
          </p:cNvPr>
          <p:cNvSpPr txBox="1"/>
          <p:nvPr/>
        </p:nvSpPr>
        <p:spPr>
          <a:xfrm>
            <a:off x="8601587" y="2652493"/>
            <a:ext cx="2020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CA" sz="1600" i="1" dirty="0" err="1">
                <a:solidFill>
                  <a:schemeClr val="accent1">
                    <a:lumMod val="75000"/>
                  </a:schemeClr>
                </a:solidFill>
              </a:rPr>
              <a:t>Olmo</a:t>
            </a:r>
            <a:r>
              <a:rPr lang="en-CA" sz="1600" i="1" dirty="0">
                <a:solidFill>
                  <a:schemeClr val="accent1">
                    <a:lumMod val="75000"/>
                  </a:schemeClr>
                </a:solidFill>
              </a:rPr>
              <a:t> et al. 2021)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2EB39B-A82B-B22F-B069-251281C97C19}"/>
              </a:ext>
            </a:extLst>
          </p:cNvPr>
          <p:cNvSpPr txBox="1"/>
          <p:nvPr/>
        </p:nvSpPr>
        <p:spPr>
          <a:xfrm>
            <a:off x="561185" y="4870601"/>
            <a:ext cx="96317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“Common automated evaluation metrics for story generation such as perplexity and BLEU … only measure whether a generator can recreate the ground truth corpus.” 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i="1" dirty="0" err="1">
                <a:solidFill>
                  <a:schemeClr val="accent1">
                    <a:lumMod val="75000"/>
                  </a:schemeClr>
                </a:solidFill>
              </a:rPr>
              <a:t>Castricato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 et al. 2021)</a:t>
            </a:r>
            <a:endParaRPr lang="en-CA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2402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The proof of the pudding….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39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B0B76D-1290-33DC-EDDF-6EB6008E8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785257"/>
            <a:ext cx="10077557" cy="4489813"/>
          </a:xfrm>
        </p:spPr>
        <p:txBody>
          <a:bodyPr/>
          <a:lstStyle/>
          <a:p>
            <a:pPr marL="0" indent="0" algn="l">
              <a:buNone/>
            </a:pPr>
            <a:r>
              <a:rPr lang="en-US" sz="2000" b="0" i="0" u="none" strike="noStrike" baseline="0" dirty="0"/>
              <a:t>1. This story exhibits CORRECT GRAMMAR.</a:t>
            </a:r>
          </a:p>
          <a:p>
            <a:pPr marL="0" indent="0" algn="l">
              <a:buNone/>
            </a:pPr>
            <a:r>
              <a:rPr lang="en-US" sz="2000" b="0" i="0" u="none" strike="noStrike" baseline="0" dirty="0"/>
              <a:t>2. This story's events occur in a PLAUSIBLE ORDER.</a:t>
            </a:r>
          </a:p>
          <a:p>
            <a:pPr marL="0" indent="0" algn="l">
              <a:buNone/>
            </a:pPr>
            <a:r>
              <a:rPr lang="en-US" sz="2000" b="0" i="0" u="none" strike="noStrike" baseline="0" dirty="0"/>
              <a:t>3. This story's sentences MAKE SENSE given sentences before and after them.</a:t>
            </a:r>
          </a:p>
          <a:p>
            <a:pPr marL="0" indent="0" algn="l">
              <a:buNone/>
            </a:pPr>
            <a:r>
              <a:rPr lang="en-US" sz="2000" b="0" i="0" u="none" strike="noStrike" baseline="0" dirty="0"/>
              <a:t>4. This story AVOIDS REPETITION.</a:t>
            </a:r>
          </a:p>
          <a:p>
            <a:pPr marL="0" indent="0" algn="l">
              <a:buNone/>
            </a:pPr>
            <a:r>
              <a:rPr lang="en-US" sz="2000" b="0" i="0" u="none" strike="noStrike" baseline="0" dirty="0"/>
              <a:t>5. This story uses INTERESTING LANGUAGE.</a:t>
            </a:r>
          </a:p>
          <a:p>
            <a:pPr marL="0" indent="0" algn="l">
              <a:buNone/>
            </a:pPr>
            <a:r>
              <a:rPr lang="en-US" sz="2000" b="0" i="0" u="none" strike="noStrike" baseline="0" dirty="0"/>
              <a:t>6. This story is of HIGH QUALITY.</a:t>
            </a:r>
          </a:p>
          <a:p>
            <a:pPr marL="0" indent="0" algn="l">
              <a:buNone/>
            </a:pPr>
            <a:r>
              <a:rPr lang="en-US" sz="2000" b="0" i="0" u="none" strike="noStrike" baseline="0" dirty="0"/>
              <a:t>7. This story is ENJOYABLE.</a:t>
            </a:r>
          </a:p>
          <a:p>
            <a:pPr marL="0" indent="0" algn="l">
              <a:buNone/>
            </a:pPr>
            <a:r>
              <a:rPr lang="en-US" sz="2000" b="0" i="0" u="none" strike="noStrike" baseline="0" dirty="0"/>
              <a:t>8. This story REMINDS ME OF A SOAP OPERA.</a:t>
            </a:r>
          </a:p>
          <a:p>
            <a:pPr marL="0" indent="0" algn="l">
              <a:buNone/>
            </a:pPr>
            <a:r>
              <a:rPr lang="en-US" sz="2000" b="0" i="0" u="none" strike="noStrike" baseline="0" dirty="0"/>
              <a:t>9. This story FOLLOWS A SINGLE PLOT.</a:t>
            </a: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E74750-2C06-0670-55A0-0A56795B3528}"/>
              </a:ext>
            </a:extLst>
          </p:cNvPr>
          <p:cNvSpPr txBox="1"/>
          <p:nvPr/>
        </p:nvSpPr>
        <p:spPr>
          <a:xfrm>
            <a:off x="9050596" y="1785257"/>
            <a:ext cx="26047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Likert scale </a:t>
            </a:r>
          </a:p>
          <a:p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1. Strongly Disagree, </a:t>
            </a:r>
          </a:p>
          <a:p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5. Strongly Agree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872DC4-BC6A-246A-D080-280FDD794AF2}"/>
              </a:ext>
            </a:extLst>
          </p:cNvPr>
          <p:cNvSpPr txBox="1"/>
          <p:nvPr/>
        </p:nvSpPr>
        <p:spPr>
          <a:xfrm>
            <a:off x="9050596" y="5464344"/>
            <a:ext cx="2020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>
                <a:solidFill>
                  <a:schemeClr val="accent1">
                    <a:lumMod val="75000"/>
                  </a:schemeClr>
                </a:solidFill>
              </a:rPr>
              <a:t>(Martin. 2018)</a:t>
            </a:r>
          </a:p>
        </p:txBody>
      </p:sp>
    </p:spTree>
    <p:extLst>
      <p:ext uri="{BB962C8B-B14F-4D97-AF65-F5344CB8AC3E}">
        <p14:creationId xmlns:p14="http://schemas.microsoft.com/office/powerpoint/2010/main" val="1394917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States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024035"/>
            <a:ext cx="11338623" cy="3834465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The </a:t>
            </a:r>
            <a:r>
              <a:rPr lang="en-US" sz="2800" i="1" u="sng" dirty="0"/>
              <a:t>states</a:t>
            </a:r>
            <a:r>
              <a:rPr lang="en-US" sz="2800" dirty="0"/>
              <a:t> that the plan traverses can encompass: </a:t>
            </a:r>
          </a:p>
          <a:p>
            <a:pPr marL="571500" indent="-571500">
              <a:buAutoNum type="romanLcParenBoth"/>
            </a:pPr>
            <a:r>
              <a:rPr lang="en-US" sz="2800" dirty="0"/>
              <a:t>the </a:t>
            </a:r>
            <a:r>
              <a:rPr lang="en-US" sz="2800" b="1" dirty="0"/>
              <a:t>physical</a:t>
            </a:r>
            <a:r>
              <a:rPr lang="en-US" sz="2800" dirty="0"/>
              <a:t> state of the story world; </a:t>
            </a:r>
          </a:p>
          <a:p>
            <a:pPr marL="571500" indent="-571500">
              <a:buAutoNum type="romanLcParenBoth"/>
            </a:pPr>
            <a:r>
              <a:rPr lang="en-US" sz="2800" dirty="0"/>
              <a:t>the </a:t>
            </a:r>
            <a:r>
              <a:rPr lang="en-US" sz="2800" b="1" dirty="0"/>
              <a:t>state of mind </a:t>
            </a:r>
            <a:r>
              <a:rPr lang="en-US" sz="2800" dirty="0"/>
              <a:t>of the characters in the story world (their beliefs, motivations, plans, etc.); </a:t>
            </a:r>
          </a:p>
          <a:p>
            <a:pPr marL="571500" indent="-571500">
              <a:buAutoNum type="romanLcParenBoth"/>
            </a:pPr>
            <a:r>
              <a:rPr lang="en-US" sz="2800" dirty="0"/>
              <a:t>the </a:t>
            </a:r>
            <a:r>
              <a:rPr lang="en-US" sz="2800" b="1" dirty="0"/>
              <a:t>state of the audience’s knowledge</a:t>
            </a:r>
            <a:r>
              <a:rPr lang="en-US" sz="2800" dirty="0"/>
              <a:t>/understanding of the world and events of the story; or</a:t>
            </a:r>
          </a:p>
          <a:p>
            <a:pPr marL="571500" indent="-571500">
              <a:buAutoNum type="romanLcParenBoth"/>
            </a:pPr>
            <a:r>
              <a:rPr lang="en-US" sz="2800" dirty="0"/>
              <a:t>any combination of the above.</a:t>
            </a:r>
            <a:endParaRPr lang="en-CA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958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The proof of the pudding….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40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B0B76D-1290-33DC-EDDF-6EB6008E8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785257"/>
            <a:ext cx="8024135" cy="4285673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/>
              <a:t>Which story’s events occur in a more PLAUSIBLE ORDER?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/>
              <a:t>Which story’s sentences MAKE MORE SENSE given sentences before and after them?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/>
              <a:t>Which story better follows a SINGLE PLOT?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/>
              <a:t>Which story is of HIGHER QUALITY?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/>
              <a:t>Which story is more ENJOYABLE?</a:t>
            </a:r>
            <a:endParaRPr lang="en-CA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E74750-2C06-0670-55A0-0A56795B3528}"/>
              </a:ext>
            </a:extLst>
          </p:cNvPr>
          <p:cNvSpPr txBox="1"/>
          <p:nvPr/>
        </p:nvSpPr>
        <p:spPr>
          <a:xfrm>
            <a:off x="8607440" y="3558761"/>
            <a:ext cx="289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Pick between two stories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872DC4-BC6A-246A-D080-280FDD794AF2}"/>
              </a:ext>
            </a:extLst>
          </p:cNvPr>
          <p:cNvSpPr txBox="1"/>
          <p:nvPr/>
        </p:nvSpPr>
        <p:spPr>
          <a:xfrm>
            <a:off x="8344112" y="5324995"/>
            <a:ext cx="2412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CA" sz="1600" i="1" dirty="0" err="1">
                <a:solidFill>
                  <a:schemeClr val="accent1">
                    <a:lumMod val="75000"/>
                  </a:schemeClr>
                </a:solidFill>
              </a:rPr>
              <a:t>Castricato</a:t>
            </a:r>
            <a:r>
              <a:rPr lang="en-CA" sz="1600" i="1" dirty="0">
                <a:solidFill>
                  <a:schemeClr val="accent1">
                    <a:lumMod val="75000"/>
                  </a:schemeClr>
                </a:solidFill>
              </a:rPr>
              <a:t> et al. . 2021)</a:t>
            </a:r>
          </a:p>
        </p:txBody>
      </p:sp>
    </p:spTree>
    <p:extLst>
      <p:ext uri="{BB962C8B-B14F-4D97-AF65-F5344CB8AC3E}">
        <p14:creationId xmlns:p14="http://schemas.microsoft.com/office/powerpoint/2010/main" val="11295039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The proof of the pudding….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41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A896BC9-A7C0-BD40-7178-87BD74DF36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5718" y="1752486"/>
            <a:ext cx="9162823" cy="451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5872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The proof of the pudding….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42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27D3FE6-4980-FCB4-3B29-731F3AA7D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568" y="1625056"/>
            <a:ext cx="5617856" cy="2489071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C0DB2D-BA62-8839-2C2A-CA653C1038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584" y="4114127"/>
            <a:ext cx="5648840" cy="256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232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The proof of the pudding….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43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DFC8D1D-804E-55A3-40A2-AE5482C15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183" y="1611630"/>
            <a:ext cx="5657111" cy="2356181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559DF0-CA69-9AB2-9910-8F3DC249BF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182" y="3967811"/>
            <a:ext cx="5657111" cy="258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7819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The proof of the pudding….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44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C95C82-4F83-9DE6-43D8-DCCA7DD88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947" y="4279033"/>
            <a:ext cx="5880384" cy="2203226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B8D5044-CAD3-88FF-D0E9-B5224AC1A2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947" y="1477354"/>
            <a:ext cx="5880384" cy="2649404"/>
          </a:xfrm>
        </p:spPr>
      </p:pic>
    </p:spTree>
    <p:extLst>
      <p:ext uri="{BB962C8B-B14F-4D97-AF65-F5344CB8AC3E}">
        <p14:creationId xmlns:p14="http://schemas.microsoft.com/office/powerpoint/2010/main" val="41581531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Stay Tuned!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45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2796AE0-7A32-A587-FB41-A094BED10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847" y="1631119"/>
            <a:ext cx="8886428" cy="4725231"/>
          </a:xfrm>
        </p:spPr>
      </p:pic>
    </p:spTree>
    <p:extLst>
      <p:ext uri="{BB962C8B-B14F-4D97-AF65-F5344CB8AC3E}">
        <p14:creationId xmlns:p14="http://schemas.microsoft.com/office/powerpoint/2010/main" val="18262616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That’s a Wrap…for now!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46</a:t>
            </a:fld>
            <a:endParaRPr lang="en-US"/>
          </a:p>
        </p:txBody>
      </p:sp>
      <p:pic>
        <p:nvPicPr>
          <p:cNvPr id="8" name="Content Placeholder 6" descr="Books on a shelf">
            <a:extLst>
              <a:ext uri="{FF2B5EF4-FFF2-40B4-BE49-F238E27FC236}">
                <a16:creationId xmlns:a16="http://schemas.microsoft.com/office/drawing/2014/main" id="{3C65C8AE-C9C1-EE59-D6EF-58FDA45DBA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188" y="1787496"/>
            <a:ext cx="6848669" cy="4568854"/>
          </a:xfrm>
        </p:spPr>
      </p:pic>
    </p:spTree>
    <p:extLst>
      <p:ext uri="{BB962C8B-B14F-4D97-AF65-F5344CB8AC3E}">
        <p14:creationId xmlns:p14="http://schemas.microsoft.com/office/powerpoint/2010/main" val="260400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841797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Overview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985537"/>
            <a:ext cx="11338623" cy="3834465"/>
          </a:xfrm>
        </p:spPr>
        <p:txBody>
          <a:bodyPr>
            <a:normAutofit/>
          </a:bodyPr>
          <a:lstStyle/>
          <a:p>
            <a:r>
              <a:rPr lang="en-US" sz="2400" b="1" dirty="0"/>
              <a:t>Part I - Presentation</a:t>
            </a:r>
          </a:p>
          <a:p>
            <a:r>
              <a:rPr lang="en-US" sz="2400" dirty="0"/>
              <a:t>Presenter : </a:t>
            </a:r>
            <a:r>
              <a:rPr lang="en-US" sz="2400" i="1" dirty="0"/>
              <a:t>Rogelio E. Cardona-Rivera</a:t>
            </a:r>
            <a:r>
              <a:rPr lang="en-US" sz="24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Module 2 : WAYS TO MODEL A NARRATIVE - PLAN SPACE PLANNING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Module 3 : WAYS TO MODEL A NARRATIVE - HIERARCHICAL PLANNING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Module 4 : WAYS TO MODEL A NARRATIVE - HEURISTIC SEARCH</a:t>
            </a:r>
          </a:p>
          <a:p>
            <a:endParaRPr lang="en-CA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3976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83091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Overview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879628"/>
            <a:ext cx="11338623" cy="4147461"/>
          </a:xfrm>
        </p:spPr>
        <p:txBody>
          <a:bodyPr>
            <a:normAutofit/>
          </a:bodyPr>
          <a:lstStyle/>
          <a:p>
            <a:r>
              <a:rPr lang="en-US" sz="2400" b="1" dirty="0"/>
              <a:t>Part II - Presentation</a:t>
            </a:r>
          </a:p>
          <a:p>
            <a:r>
              <a:rPr lang="en-US" sz="2400" dirty="0"/>
              <a:t>Presenter : </a:t>
            </a:r>
            <a:r>
              <a:rPr lang="en-US" sz="2400" i="1" dirty="0"/>
              <a:t>Nisha Simon</a:t>
            </a:r>
            <a:r>
              <a:rPr lang="en-US" sz="2400" dirty="0"/>
              <a:t>, Contributor : </a:t>
            </a:r>
            <a:r>
              <a:rPr lang="en-US" sz="2400" i="1" dirty="0"/>
              <a:t>Patrik </a:t>
            </a:r>
            <a:r>
              <a:rPr lang="en-US" sz="2400" i="1" dirty="0" err="1"/>
              <a:t>Haslum</a:t>
            </a:r>
            <a:endParaRPr lang="en-US" sz="24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Module 5 : PLANNING FROM A FOCALIZED PERSPECTIVE – INTENTIONALITY</a:t>
            </a:r>
          </a:p>
          <a:p>
            <a:r>
              <a:rPr lang="en-US" sz="2400" dirty="0"/>
              <a:t>Presenter : </a:t>
            </a:r>
            <a:r>
              <a:rPr lang="en-US" sz="2400" i="1" dirty="0"/>
              <a:t>Nisha Simon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Module 6 : PLANNING FROM A CHARACTER’S POINT-OF-VIEW (CYOA)</a:t>
            </a:r>
          </a:p>
          <a:p>
            <a:r>
              <a:rPr lang="en-US" sz="2400" b="1" dirty="0"/>
              <a:t>Part III - Demo</a:t>
            </a:r>
          </a:p>
          <a:p>
            <a:r>
              <a:rPr lang="en-US" sz="2400" dirty="0"/>
              <a:t>Presenters : </a:t>
            </a:r>
            <a:r>
              <a:rPr lang="en-US" sz="2400" i="1" dirty="0"/>
              <a:t>Nisha Simon, Christian Muise, Rogelio E. Cardona-Rivera</a:t>
            </a:r>
          </a:p>
          <a:p>
            <a:endParaRPr lang="en-CA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5233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896225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We hope you enjoy today’s story!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212286" cy="3834465"/>
          </a:xfrm>
        </p:spPr>
        <p:txBody>
          <a:bodyPr>
            <a:normAutofit/>
          </a:bodyPr>
          <a:lstStyle/>
          <a:p>
            <a:r>
              <a:rPr lang="en-US" b="1" dirty="0"/>
              <a:t>Nisha Simon				</a:t>
            </a:r>
            <a:r>
              <a:rPr lang="en-CA" dirty="0"/>
              <a:t>https://nisimon48.github.io/</a:t>
            </a:r>
            <a:endParaRPr lang="en-US" dirty="0"/>
          </a:p>
          <a:p>
            <a:r>
              <a:rPr lang="en-US" b="1" dirty="0"/>
              <a:t>Christian Muise			</a:t>
            </a:r>
            <a:r>
              <a:rPr lang="en-US" dirty="0"/>
              <a:t>https://www.haz.ca/</a:t>
            </a:r>
          </a:p>
          <a:p>
            <a:r>
              <a:rPr lang="en-CA" b="1" dirty="0"/>
              <a:t>Rogelio E. Cardona-Rivera		</a:t>
            </a:r>
            <a:r>
              <a:rPr lang="en-CA" dirty="0"/>
              <a:t>http://rogel.io/</a:t>
            </a:r>
          </a:p>
          <a:p>
            <a:r>
              <a:rPr lang="en-CA" b="1" dirty="0"/>
              <a:t>Arnav </a:t>
            </a:r>
            <a:r>
              <a:rPr lang="en-CA" b="1" dirty="0" err="1"/>
              <a:t>Jhala</a:t>
            </a:r>
            <a:r>
              <a:rPr lang="en-CA" b="1" dirty="0"/>
              <a:t> 				</a:t>
            </a:r>
            <a:r>
              <a:rPr lang="en-CA" dirty="0"/>
              <a:t>https://arnav.wordpress.ncsu.edu/</a:t>
            </a:r>
          </a:p>
          <a:p>
            <a:r>
              <a:rPr lang="en-CA" b="1" dirty="0"/>
              <a:t>Julie Porteous				</a:t>
            </a:r>
            <a:r>
              <a:rPr lang="en-CA" dirty="0"/>
              <a:t>https://porteousjulie.bitbucket.io/</a:t>
            </a:r>
          </a:p>
          <a:p>
            <a:r>
              <a:rPr lang="en-CA" b="1" dirty="0"/>
              <a:t>R. Michael Young			</a:t>
            </a:r>
            <a:r>
              <a:rPr lang="en-CA" dirty="0"/>
              <a:t>https://liquidnarrative.eae.utah.edu/rmy/</a:t>
            </a:r>
          </a:p>
          <a:p>
            <a:r>
              <a:rPr lang="en-CA" b="1" dirty="0"/>
              <a:t>Patrik </a:t>
            </a:r>
            <a:r>
              <a:rPr lang="en-CA" b="1" dirty="0" err="1"/>
              <a:t>Haslum</a:t>
            </a:r>
            <a:r>
              <a:rPr lang="en-CA" b="1" dirty="0"/>
              <a:t>				</a:t>
            </a:r>
            <a:r>
              <a:rPr lang="en-CA" dirty="0"/>
              <a:t>https://comp.anu.edu.au/people/patrik-haslum/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15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States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474" y="1911422"/>
            <a:ext cx="11937526" cy="3834465"/>
          </a:xfrm>
        </p:spPr>
        <p:txBody>
          <a:bodyPr>
            <a:normAutofit/>
          </a:bodyPr>
          <a:lstStyle/>
          <a:p>
            <a:r>
              <a:rPr lang="en-US" sz="2800" dirty="0"/>
              <a:t>    The </a:t>
            </a:r>
            <a:r>
              <a:rPr lang="en-US" sz="2800" b="1" dirty="0"/>
              <a:t>physical</a:t>
            </a:r>
            <a:r>
              <a:rPr lang="en-US" sz="2800" dirty="0"/>
              <a:t> state of the story world:</a:t>
            </a:r>
          </a:p>
          <a:p>
            <a:endParaRPr lang="en-CA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305F8B-DA97-8047-2856-803BA6A5A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2710179"/>
            <a:ext cx="1963829" cy="26133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4F15F4-35BF-045E-7892-CC2359E0A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303" y="2710179"/>
            <a:ext cx="1704509" cy="26359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D29399-8960-927A-3B87-1DCB8386FF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076" y="2717713"/>
            <a:ext cx="1704509" cy="26284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DC8353-61AE-3595-84B1-E6C127754E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848" y="2717713"/>
            <a:ext cx="1920258" cy="26510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7F7576-147C-12C1-2006-46B208823E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694" y="2725248"/>
            <a:ext cx="1842363" cy="26359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523E97F-C4A7-94B2-F2C4-CFFAC38DED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414" y="2725248"/>
            <a:ext cx="2280953" cy="26496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0B8466F-E33A-72A0-84F9-1CA793A414D7}"/>
              </a:ext>
            </a:extLst>
          </p:cNvPr>
          <p:cNvSpPr txBox="1"/>
          <p:nvPr/>
        </p:nvSpPr>
        <p:spPr>
          <a:xfrm>
            <a:off x="254474" y="5433046"/>
            <a:ext cx="8672471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** “The Way Home for Wolf” images courtesy:  Bright, R.; and Field, J., 2020,  “The Way Home for Wolf”, volume 1, Scholastic Press.</a:t>
            </a:r>
            <a:endParaRPr lang="en-CA" sz="1100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41899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States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1845569"/>
            <a:ext cx="11937526" cy="3834465"/>
          </a:xfrm>
        </p:spPr>
        <p:txBody>
          <a:bodyPr>
            <a:normAutofit/>
          </a:bodyPr>
          <a:lstStyle/>
          <a:p>
            <a:r>
              <a:rPr lang="en-US" sz="2800" dirty="0"/>
              <a:t>    The </a:t>
            </a:r>
            <a:r>
              <a:rPr lang="en-US" sz="2800" b="1" dirty="0"/>
              <a:t>state of mind </a:t>
            </a:r>
            <a:r>
              <a:rPr lang="en-US" sz="2800" dirty="0"/>
              <a:t>of the characters in the story world:</a:t>
            </a:r>
            <a:endParaRPr lang="en-CA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6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B8466F-E33A-72A0-84F9-1CA793A414D7}"/>
              </a:ext>
            </a:extLst>
          </p:cNvPr>
          <p:cNvSpPr txBox="1"/>
          <p:nvPr/>
        </p:nvSpPr>
        <p:spPr>
          <a:xfrm>
            <a:off x="525717" y="5603108"/>
            <a:ext cx="105589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 “Robin Hood” images courtesy: San Souci, R. D.; and Lewis, E., 2010,  “Robin Hood and the Golden Arrow”, volume 1, Scholastic Press.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A04BF0-35C1-6D10-E7D0-E89B1CDCB6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665" y="2516380"/>
            <a:ext cx="1680981" cy="27942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4A8CD3-EC8F-976C-E6F8-C2A872A06B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742" y="2523610"/>
            <a:ext cx="3772891" cy="28261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396751-1F74-BBE8-B043-EDF1003E82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17" y="2516380"/>
            <a:ext cx="4190756" cy="282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575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Our Plan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024035"/>
            <a:ext cx="11338623" cy="3834465"/>
          </a:xfrm>
        </p:spPr>
        <p:txBody>
          <a:bodyPr>
            <a:normAutofit/>
          </a:bodyPr>
          <a:lstStyle/>
          <a:p>
            <a:r>
              <a:rPr lang="en-US" sz="3200" dirty="0"/>
              <a:t>The plan becomes: </a:t>
            </a:r>
          </a:p>
          <a:p>
            <a:pPr marL="571500" indent="-571500">
              <a:buAutoNum type="romanLcParenBoth"/>
            </a:pPr>
            <a:r>
              <a:rPr lang="en-US" sz="3200" dirty="0"/>
              <a:t>the representation of the story, and </a:t>
            </a:r>
          </a:p>
          <a:p>
            <a:pPr marL="571500" indent="-571500">
              <a:buAutoNum type="romanLcParenBoth"/>
            </a:pPr>
            <a:r>
              <a:rPr lang="en-US" sz="3200" dirty="0"/>
              <a:t>also, that of the story world</a:t>
            </a:r>
          </a:p>
          <a:p>
            <a:r>
              <a:rPr lang="en-US" sz="3200" dirty="0"/>
              <a:t>Thus, we use Planning to create logical, believable, and coherent stories (narratives) in a variety of domains.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61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9"/>
            <a:ext cx="10077557" cy="739116"/>
          </a:xfrm>
        </p:spPr>
        <p:txBody>
          <a:bodyPr>
            <a:normAutofit/>
          </a:bodyPr>
          <a:lstStyle/>
          <a:p>
            <a:r>
              <a:rPr lang="en-US" sz="4000" dirty="0"/>
              <a:t>Our Plan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024035"/>
            <a:ext cx="11338623" cy="3834465"/>
          </a:xfrm>
        </p:spPr>
        <p:txBody>
          <a:bodyPr>
            <a:normAutofit/>
          </a:bodyPr>
          <a:lstStyle/>
          <a:p>
            <a:r>
              <a:rPr lang="en-US" sz="3200" dirty="0"/>
              <a:t>We will demonstrate the role that planning, or planning-based representations, can play in narrative generation methods. </a:t>
            </a:r>
          </a:p>
          <a:p>
            <a:r>
              <a:rPr lang="en-US" sz="3200" dirty="0"/>
              <a:t>We will cover several techniques, including modern approaches that make use of Large Language Models (LLMs)</a:t>
            </a:r>
            <a:endParaRPr lang="en-CA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104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102" y="949175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Storytelling + Planning Task</a:t>
            </a:r>
            <a:endParaRPr lang="en-CA" sz="4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9</a:t>
            </a:fld>
            <a:endParaRPr lang="en-US"/>
          </a:p>
        </p:txBody>
      </p:sp>
      <p:pic>
        <p:nvPicPr>
          <p:cNvPr id="1026" name="Picture 2" descr="Mother and daughter reading book on bed">
            <a:extLst>
              <a:ext uri="{FF2B5EF4-FFF2-40B4-BE49-F238E27FC236}">
                <a16:creationId xmlns:a16="http://schemas.microsoft.com/office/drawing/2014/main" id="{48FC2764-5F04-E659-4004-B7E2640814F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02" y="2604285"/>
            <a:ext cx="4959723" cy="330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ttle between pawn and king">
            <a:extLst>
              <a:ext uri="{FF2B5EF4-FFF2-40B4-BE49-F238E27FC236}">
                <a16:creationId xmlns:a16="http://schemas.microsoft.com/office/drawing/2014/main" id="{56B2A2CF-5FD1-62E8-671B-4814D7513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722" y="2604285"/>
            <a:ext cx="4965549" cy="330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id="{90EB551E-BBC6-325C-E232-A9EE249B4F1A}"/>
              </a:ext>
            </a:extLst>
          </p:cNvPr>
          <p:cNvSpPr txBox="1"/>
          <p:nvPr/>
        </p:nvSpPr>
        <p:spPr>
          <a:xfrm>
            <a:off x="5900420" y="3794890"/>
            <a:ext cx="71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Walbaum Display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Walbaum Display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Walbaum Display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Walbaum Display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Walbaum Display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Walbaum Display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Walbaum Display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Walbaum Display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Walbaum Display"/>
              </a:defRPr>
            </a:lvl9pPr>
          </a:lstStyle>
          <a:p>
            <a:r>
              <a:rPr lang="en-US" sz="5400" b="1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+</a:t>
            </a:r>
            <a:endParaRPr lang="en-CA" sz="5400" b="1" dirty="0">
              <a:solidFill>
                <a:schemeClr val="bg2">
                  <a:lumMod val="1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3187589"/>
      </p:ext>
    </p:extLst>
  </p:cSld>
  <p:clrMapOvr>
    <a:masterClrMapping/>
  </p:clrMapOvr>
</p:sld>
</file>

<file path=ppt/theme/theme1.xml><?xml version="1.0" encoding="utf-8"?>
<a:theme xmlns:a="http://schemas.openxmlformats.org/drawingml/2006/main" name="RocaVTI">
  <a:themeElements>
    <a:clrScheme name="AnalogousFromDarkSeedLeftStep">
      <a:dk1>
        <a:srgbClr val="000000"/>
      </a:dk1>
      <a:lt1>
        <a:srgbClr val="FFFFFF"/>
      </a:lt1>
      <a:dk2>
        <a:srgbClr val="1A212E"/>
      </a:dk2>
      <a:lt2>
        <a:srgbClr val="F0F3F1"/>
      </a:lt2>
      <a:accent1>
        <a:srgbClr val="E729A7"/>
      </a:accent1>
      <a:accent2>
        <a:srgbClr val="C517D5"/>
      </a:accent2>
      <a:accent3>
        <a:srgbClr val="8829E7"/>
      </a:accent3>
      <a:accent4>
        <a:srgbClr val="3E30D9"/>
      </a:accent4>
      <a:accent5>
        <a:srgbClr val="2968E7"/>
      </a:accent5>
      <a:accent6>
        <a:srgbClr val="17A5D5"/>
      </a:accent6>
      <a:hlink>
        <a:srgbClr val="3F54BF"/>
      </a:hlink>
      <a:folHlink>
        <a:srgbClr val="7F7F7F"/>
      </a:folHlink>
    </a:clrScheme>
    <a:fontScheme name="Custom 36">
      <a:majorFont>
        <a:latin typeface="Georgia Pro Semibol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1633</Words>
  <Application>Microsoft Office PowerPoint</Application>
  <PresentationFormat>Widescreen</PresentationFormat>
  <Paragraphs>355</Paragraphs>
  <Slides>49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Aptos</vt:lpstr>
      <vt:lpstr>Arial</vt:lpstr>
      <vt:lpstr>Avenir Next LT Pro</vt:lpstr>
      <vt:lpstr>Avenir Next LT Pro Light</vt:lpstr>
      <vt:lpstr>Calibri</vt:lpstr>
      <vt:lpstr>Century Schoolbook</vt:lpstr>
      <vt:lpstr>Georgia Pro Semibold</vt:lpstr>
      <vt:lpstr>Times New Roman</vt:lpstr>
      <vt:lpstr>RocaVTI</vt:lpstr>
      <vt:lpstr>Planning for Storytelling</vt:lpstr>
      <vt:lpstr>Why Planning for Storytelling?</vt:lpstr>
      <vt:lpstr>The Plan</vt:lpstr>
      <vt:lpstr>States</vt:lpstr>
      <vt:lpstr>States</vt:lpstr>
      <vt:lpstr>States</vt:lpstr>
      <vt:lpstr>Our Plan</vt:lpstr>
      <vt:lpstr>Our Plan</vt:lpstr>
      <vt:lpstr>Storytelling + Planning Task</vt:lpstr>
      <vt:lpstr>Who did What? – the plot thickens…</vt:lpstr>
      <vt:lpstr>Who did What? – the plot thickens…</vt:lpstr>
      <vt:lpstr>Who did What? – the plot thickens…</vt:lpstr>
      <vt:lpstr>Who did What? – the plot thickens…</vt:lpstr>
      <vt:lpstr>The Storyteller</vt:lpstr>
      <vt:lpstr>If you fail to plan….</vt:lpstr>
      <vt:lpstr>What’s my Line?</vt:lpstr>
      <vt:lpstr>What’s my Line?</vt:lpstr>
      <vt:lpstr>The Storyteller</vt:lpstr>
      <vt:lpstr>The Storyteller</vt:lpstr>
      <vt:lpstr>The Storyteller</vt:lpstr>
      <vt:lpstr>The Storyteller</vt:lpstr>
      <vt:lpstr>The Storyteller</vt:lpstr>
      <vt:lpstr>The Storyteller</vt:lpstr>
      <vt:lpstr>The Storyteller</vt:lpstr>
      <vt:lpstr>The Storyteller</vt:lpstr>
      <vt:lpstr>The Storyteller</vt:lpstr>
      <vt:lpstr>The Storyteller</vt:lpstr>
      <vt:lpstr>The Storyteller</vt:lpstr>
      <vt:lpstr>Tell me a Story</vt:lpstr>
      <vt:lpstr>Tell me a Story</vt:lpstr>
      <vt:lpstr>Tell me a Story</vt:lpstr>
      <vt:lpstr>Tell me a Story</vt:lpstr>
      <vt:lpstr>Tell me a Story</vt:lpstr>
      <vt:lpstr>Tell me a Story</vt:lpstr>
      <vt:lpstr>Tell me a Story</vt:lpstr>
      <vt:lpstr>Tell me a Story</vt:lpstr>
      <vt:lpstr>The proof of the pudding….</vt:lpstr>
      <vt:lpstr>The proof of the pudding….</vt:lpstr>
      <vt:lpstr>The proof of the pudding….</vt:lpstr>
      <vt:lpstr>The proof of the pudding….</vt:lpstr>
      <vt:lpstr>The proof of the pudding….</vt:lpstr>
      <vt:lpstr>The proof of the pudding….</vt:lpstr>
      <vt:lpstr>The proof of the pudding….</vt:lpstr>
      <vt:lpstr>The proof of the pudding….</vt:lpstr>
      <vt:lpstr>Stay Tuned!</vt:lpstr>
      <vt:lpstr>That’s a Wrap…for now!</vt:lpstr>
      <vt:lpstr>Overview</vt:lpstr>
      <vt:lpstr>Overview</vt:lpstr>
      <vt:lpstr>We hope you enjoy today’s story!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Planning for Storytelling</dc:title>
  <dc:creator>Nisha Simon</dc:creator>
  <cp:lastModifiedBy>Nisha Simon</cp:lastModifiedBy>
  <cp:revision>50</cp:revision>
  <dcterms:created xsi:type="dcterms:W3CDTF">2024-05-20T14:52:45Z</dcterms:created>
  <dcterms:modified xsi:type="dcterms:W3CDTF">2024-05-23T22:21:24Z</dcterms:modified>
</cp:coreProperties>
</file>